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1430000" cy="8305800"/>
  <p:notesSz cx="11430000" cy="83058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06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1F1D1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3B343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1F1D1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1F1D1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1429999" cy="600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29999" y="0"/>
                </a:lnTo>
                <a:lnTo>
                  <a:pt x="11429999" y="6000749"/>
                </a:lnTo>
                <a:lnTo>
                  <a:pt x="0" y="6000749"/>
                </a:lnTo>
                <a:lnTo>
                  <a:pt x="0" y="0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2505" y="1886394"/>
            <a:ext cx="6264988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1F1D1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1170" y="2626201"/>
            <a:ext cx="9847658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3B343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6854" y="1912778"/>
            <a:ext cx="5673090" cy="228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100"/>
              </a:spcBef>
            </a:pPr>
            <a:r>
              <a:rPr sz="4550" spc="65" dirty="0"/>
              <a:t>Open </a:t>
            </a:r>
            <a:r>
              <a:rPr sz="4550" spc="-160" dirty="0"/>
              <a:t>API</a:t>
            </a:r>
            <a:r>
              <a:rPr sz="4550" spc="-160" dirty="0">
                <a:latin typeface="맑은 고딕"/>
                <a:cs typeface="맑은 고딕"/>
              </a:rPr>
              <a:t>란</a:t>
            </a:r>
            <a:r>
              <a:rPr sz="4550" spc="-160" dirty="0"/>
              <a:t>?  </a:t>
            </a:r>
            <a:r>
              <a:rPr sz="4550" spc="-20" dirty="0"/>
              <a:t>Libraries.io</a:t>
            </a:r>
            <a:r>
              <a:rPr sz="4550" spc="-20" dirty="0">
                <a:latin typeface="맑은 고딕"/>
                <a:cs typeface="맑은 고딕"/>
              </a:rPr>
              <a:t>를</a:t>
            </a:r>
            <a:r>
              <a:rPr sz="4550" spc="-580" dirty="0">
                <a:latin typeface="맑은 고딕"/>
                <a:cs typeface="맑은 고딕"/>
              </a:rPr>
              <a:t> </a:t>
            </a:r>
            <a:r>
              <a:rPr sz="4550" spc="-360" dirty="0">
                <a:latin typeface="맑은 고딕"/>
                <a:cs typeface="맑은 고딕"/>
              </a:rPr>
              <a:t>사용하는  방법</a:t>
            </a:r>
            <a:endParaRPr sz="455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37963" y="5762821"/>
            <a:ext cx="416559" cy="228600"/>
          </a:xfrm>
          <a:custGeom>
            <a:avLst/>
            <a:gdLst/>
            <a:ahLst/>
            <a:cxnLst/>
            <a:rect l="l" t="t" r="r" b="b"/>
            <a:pathLst>
              <a:path w="416560" h="228600">
                <a:moveTo>
                  <a:pt x="192285" y="228423"/>
                </a:moveTo>
                <a:lnTo>
                  <a:pt x="162504" y="228423"/>
                </a:lnTo>
                <a:lnTo>
                  <a:pt x="162504" y="100409"/>
                </a:lnTo>
                <a:lnTo>
                  <a:pt x="111886" y="100409"/>
                </a:lnTo>
                <a:lnTo>
                  <a:pt x="111886" y="73982"/>
                </a:lnTo>
                <a:lnTo>
                  <a:pt x="162504" y="73982"/>
                </a:lnTo>
                <a:lnTo>
                  <a:pt x="162504" y="0"/>
                </a:lnTo>
                <a:lnTo>
                  <a:pt x="192285" y="0"/>
                </a:lnTo>
                <a:lnTo>
                  <a:pt x="192285" y="228423"/>
                </a:lnTo>
                <a:close/>
              </a:path>
              <a:path w="416560" h="228600">
                <a:moveTo>
                  <a:pt x="18893" y="183515"/>
                </a:moveTo>
                <a:lnTo>
                  <a:pt x="0" y="159207"/>
                </a:lnTo>
                <a:lnTo>
                  <a:pt x="24479" y="142026"/>
                </a:lnTo>
                <a:lnTo>
                  <a:pt x="43098" y="118868"/>
                </a:lnTo>
                <a:lnTo>
                  <a:pt x="54941" y="91793"/>
                </a:lnTo>
                <a:lnTo>
                  <a:pt x="59092" y="62858"/>
                </a:lnTo>
                <a:lnTo>
                  <a:pt x="59092" y="18775"/>
                </a:lnTo>
                <a:lnTo>
                  <a:pt x="89345" y="18775"/>
                </a:lnTo>
                <a:lnTo>
                  <a:pt x="89345" y="62858"/>
                </a:lnTo>
                <a:lnTo>
                  <a:pt x="93509" y="90969"/>
                </a:lnTo>
                <a:lnTo>
                  <a:pt x="105354" y="116955"/>
                </a:lnTo>
                <a:lnTo>
                  <a:pt x="109066" y="121362"/>
                </a:lnTo>
                <a:lnTo>
                  <a:pt x="74630" y="121362"/>
                </a:lnTo>
                <a:lnTo>
                  <a:pt x="67924" y="136131"/>
                </a:lnTo>
                <a:lnTo>
                  <a:pt x="55855" y="152990"/>
                </a:lnTo>
                <a:lnTo>
                  <a:pt x="39239" y="169574"/>
                </a:lnTo>
                <a:lnTo>
                  <a:pt x="18893" y="183515"/>
                </a:lnTo>
                <a:close/>
              </a:path>
              <a:path w="416560" h="228600">
                <a:moveTo>
                  <a:pt x="129956" y="179689"/>
                </a:moveTo>
                <a:lnTo>
                  <a:pt x="109616" y="166346"/>
                </a:lnTo>
                <a:lnTo>
                  <a:pt x="93133" y="150680"/>
                </a:lnTo>
                <a:lnTo>
                  <a:pt x="81231" y="134937"/>
                </a:lnTo>
                <a:lnTo>
                  <a:pt x="74630" y="121362"/>
                </a:lnTo>
                <a:lnTo>
                  <a:pt x="109066" y="121362"/>
                </a:lnTo>
                <a:lnTo>
                  <a:pt x="123908" y="138980"/>
                </a:lnTo>
                <a:lnTo>
                  <a:pt x="148201" y="155205"/>
                </a:lnTo>
                <a:lnTo>
                  <a:pt x="129956" y="179689"/>
                </a:lnTo>
                <a:close/>
              </a:path>
              <a:path w="416560" h="228600">
                <a:moveTo>
                  <a:pt x="288938" y="148142"/>
                </a:moveTo>
                <a:lnTo>
                  <a:pt x="267516" y="144664"/>
                </a:lnTo>
                <a:lnTo>
                  <a:pt x="250342" y="134973"/>
                </a:lnTo>
                <a:lnTo>
                  <a:pt x="238929" y="120183"/>
                </a:lnTo>
                <a:lnTo>
                  <a:pt x="234789" y="101410"/>
                </a:lnTo>
                <a:lnTo>
                  <a:pt x="238929" y="82636"/>
                </a:lnTo>
                <a:lnTo>
                  <a:pt x="250342" y="67847"/>
                </a:lnTo>
                <a:lnTo>
                  <a:pt x="267516" y="58156"/>
                </a:lnTo>
                <a:lnTo>
                  <a:pt x="288938" y="54678"/>
                </a:lnTo>
                <a:lnTo>
                  <a:pt x="310530" y="58156"/>
                </a:lnTo>
                <a:lnTo>
                  <a:pt x="327791" y="67847"/>
                </a:lnTo>
                <a:lnTo>
                  <a:pt x="337685" y="80633"/>
                </a:lnTo>
                <a:lnTo>
                  <a:pt x="288938" y="80633"/>
                </a:lnTo>
                <a:lnTo>
                  <a:pt x="278121" y="82042"/>
                </a:lnTo>
                <a:lnTo>
                  <a:pt x="270163" y="86122"/>
                </a:lnTo>
                <a:lnTo>
                  <a:pt x="265250" y="92651"/>
                </a:lnTo>
                <a:lnTo>
                  <a:pt x="263571" y="101410"/>
                </a:lnTo>
                <a:lnTo>
                  <a:pt x="265250" y="110305"/>
                </a:lnTo>
                <a:lnTo>
                  <a:pt x="270163" y="116904"/>
                </a:lnTo>
                <a:lnTo>
                  <a:pt x="278121" y="121009"/>
                </a:lnTo>
                <a:lnTo>
                  <a:pt x="288938" y="122422"/>
                </a:lnTo>
                <a:lnTo>
                  <a:pt x="337503" y="122422"/>
                </a:lnTo>
                <a:lnTo>
                  <a:pt x="327791" y="134973"/>
                </a:lnTo>
                <a:lnTo>
                  <a:pt x="310530" y="144664"/>
                </a:lnTo>
                <a:lnTo>
                  <a:pt x="288938" y="148142"/>
                </a:lnTo>
                <a:close/>
              </a:path>
              <a:path w="416560" h="228600">
                <a:moveTo>
                  <a:pt x="337503" y="122422"/>
                </a:moveTo>
                <a:lnTo>
                  <a:pt x="288938" y="122422"/>
                </a:lnTo>
                <a:lnTo>
                  <a:pt x="299825" y="121009"/>
                </a:lnTo>
                <a:lnTo>
                  <a:pt x="307882" y="116904"/>
                </a:lnTo>
                <a:lnTo>
                  <a:pt x="312883" y="110305"/>
                </a:lnTo>
                <a:lnTo>
                  <a:pt x="314599" y="101410"/>
                </a:lnTo>
                <a:lnTo>
                  <a:pt x="312883" y="92651"/>
                </a:lnTo>
                <a:lnTo>
                  <a:pt x="307882" y="86122"/>
                </a:lnTo>
                <a:lnTo>
                  <a:pt x="299825" y="82042"/>
                </a:lnTo>
                <a:lnTo>
                  <a:pt x="288938" y="80633"/>
                </a:lnTo>
                <a:lnTo>
                  <a:pt x="337685" y="80633"/>
                </a:lnTo>
                <a:lnTo>
                  <a:pt x="339235" y="82636"/>
                </a:lnTo>
                <a:lnTo>
                  <a:pt x="343380" y="101410"/>
                </a:lnTo>
                <a:lnTo>
                  <a:pt x="339235" y="120183"/>
                </a:lnTo>
                <a:lnTo>
                  <a:pt x="337503" y="122422"/>
                </a:lnTo>
                <a:close/>
              </a:path>
              <a:path w="416560" h="228600">
                <a:moveTo>
                  <a:pt x="304123" y="26721"/>
                </a:moveTo>
                <a:lnTo>
                  <a:pt x="274341" y="26721"/>
                </a:lnTo>
                <a:lnTo>
                  <a:pt x="274341" y="0"/>
                </a:lnTo>
                <a:lnTo>
                  <a:pt x="304123" y="0"/>
                </a:lnTo>
                <a:lnTo>
                  <a:pt x="304123" y="26721"/>
                </a:lnTo>
                <a:close/>
              </a:path>
              <a:path w="416560" h="228600">
                <a:moveTo>
                  <a:pt x="411360" y="176570"/>
                </a:moveTo>
                <a:lnTo>
                  <a:pt x="381343" y="176570"/>
                </a:lnTo>
                <a:lnTo>
                  <a:pt x="381343" y="130014"/>
                </a:lnTo>
                <a:lnTo>
                  <a:pt x="344499" y="130014"/>
                </a:lnTo>
                <a:lnTo>
                  <a:pt x="344499" y="103882"/>
                </a:lnTo>
                <a:lnTo>
                  <a:pt x="381343" y="103882"/>
                </a:lnTo>
                <a:lnTo>
                  <a:pt x="381343" y="84459"/>
                </a:lnTo>
                <a:lnTo>
                  <a:pt x="344499" y="84459"/>
                </a:lnTo>
                <a:lnTo>
                  <a:pt x="344499" y="58091"/>
                </a:lnTo>
                <a:lnTo>
                  <a:pt x="381343" y="58091"/>
                </a:lnTo>
                <a:lnTo>
                  <a:pt x="381343" y="235"/>
                </a:lnTo>
                <a:lnTo>
                  <a:pt x="411360" y="235"/>
                </a:lnTo>
                <a:lnTo>
                  <a:pt x="411360" y="176570"/>
                </a:lnTo>
                <a:close/>
              </a:path>
              <a:path w="416560" h="228600">
                <a:moveTo>
                  <a:pt x="354504" y="52912"/>
                </a:moveTo>
                <a:lnTo>
                  <a:pt x="222253" y="52912"/>
                </a:lnTo>
                <a:lnTo>
                  <a:pt x="222253" y="26721"/>
                </a:lnTo>
                <a:lnTo>
                  <a:pt x="354504" y="26721"/>
                </a:lnTo>
                <a:lnTo>
                  <a:pt x="354504" y="52912"/>
                </a:lnTo>
                <a:close/>
              </a:path>
              <a:path w="416560" h="228600">
                <a:moveTo>
                  <a:pt x="416422" y="223361"/>
                </a:moveTo>
                <a:lnTo>
                  <a:pt x="261275" y="223361"/>
                </a:lnTo>
                <a:lnTo>
                  <a:pt x="261275" y="152085"/>
                </a:lnTo>
                <a:lnTo>
                  <a:pt x="291292" y="152085"/>
                </a:lnTo>
                <a:lnTo>
                  <a:pt x="291292" y="196934"/>
                </a:lnTo>
                <a:lnTo>
                  <a:pt x="416422" y="196934"/>
                </a:lnTo>
                <a:lnTo>
                  <a:pt x="416422" y="223361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6206" y="5759878"/>
            <a:ext cx="206940" cy="230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96854" y="4464525"/>
            <a:ext cx="5565775" cy="15690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52100"/>
              </a:lnSpc>
              <a:spcBef>
                <a:spcPts val="55"/>
              </a:spcBef>
            </a:pPr>
            <a:r>
              <a:rPr sz="1500" spc="-5" dirty="0">
                <a:solidFill>
                  <a:srgbClr val="3B3434"/>
                </a:solidFill>
                <a:latin typeface="Gill Sans MT"/>
                <a:cs typeface="Gill Sans MT"/>
              </a:rPr>
              <a:t>Open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는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개방형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를</a:t>
            </a:r>
            <a:r>
              <a:rPr sz="1500" spc="-35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70" dirty="0">
                <a:solidFill>
                  <a:srgbClr val="3B3434"/>
                </a:solidFill>
                <a:latin typeface="맑은 고딕"/>
                <a:cs typeface="맑은 고딕"/>
              </a:rPr>
              <a:t>뜻하며</a:t>
            </a:r>
            <a:r>
              <a:rPr sz="1500" spc="-70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어떤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소프트웨어나 하드웨어에서도 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구현이 가능한 </a:t>
            </a:r>
            <a:r>
              <a:rPr sz="1500" spc="-25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5" dirty="0">
                <a:solidFill>
                  <a:srgbClr val="3B3434"/>
                </a:solidFill>
                <a:latin typeface="맑은 고딕"/>
                <a:cs typeface="맑은 고딕"/>
              </a:rPr>
              <a:t>입니다</a:t>
            </a:r>
            <a:r>
              <a:rPr sz="1500" spc="-25" dirty="0">
                <a:solidFill>
                  <a:srgbClr val="3B3434"/>
                </a:solidFill>
                <a:latin typeface="Gill Sans MT"/>
                <a:cs typeface="Gill Sans MT"/>
              </a:rPr>
              <a:t>. </a:t>
            </a: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Libraries.io</a:t>
            </a:r>
            <a:r>
              <a:rPr sz="1500" spc="10" dirty="0">
                <a:solidFill>
                  <a:srgbClr val="3B3434"/>
                </a:solidFill>
                <a:latin typeface="맑은 고딕"/>
                <a:cs typeface="맑은 고딕"/>
              </a:rPr>
              <a:t>는</a:t>
            </a:r>
            <a:r>
              <a:rPr sz="1500" spc="-31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다양한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프로그래밍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언어와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패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키지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관리자를 지원하는 오픈소스 프로젝트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정보</a:t>
            </a:r>
            <a:r>
              <a:rPr sz="1500" spc="-33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플랫폼입니다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417195">
              <a:lnSpc>
                <a:spcPct val="100000"/>
              </a:lnSpc>
            </a:pPr>
            <a:r>
              <a:rPr sz="1900" b="1" spc="-40" dirty="0">
                <a:solidFill>
                  <a:srgbClr val="3B3434"/>
                </a:solidFill>
                <a:latin typeface="Gill Sans MT"/>
                <a:cs typeface="Gill Sans MT"/>
              </a:rPr>
              <a:t>by </a:t>
            </a:r>
            <a:r>
              <a:rPr sz="1900" spc="-170" dirty="0">
                <a:latin typeface="맑은 고딕"/>
                <a:cs typeface="맑은 고딕"/>
              </a:rPr>
              <a:t>서현</a:t>
            </a:r>
            <a:r>
              <a:rPr sz="1900" spc="-265" dirty="0">
                <a:latin typeface="맑은 고딕"/>
                <a:cs typeface="맑은 고딕"/>
              </a:rPr>
              <a:t> </a:t>
            </a:r>
            <a:r>
              <a:rPr sz="1900" spc="-155" dirty="0">
                <a:latin typeface="맑은 고딕"/>
                <a:cs typeface="맑은 고딕"/>
              </a:rPr>
              <a:t>홍</a:t>
            </a:r>
            <a:endParaRPr sz="1900" dirty="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3480" y="5725667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359664" y="359664"/>
                </a:moveTo>
                <a:lnTo>
                  <a:pt x="0" y="359664"/>
                </a:lnTo>
                <a:lnTo>
                  <a:pt x="0" y="0"/>
                </a:lnTo>
                <a:lnTo>
                  <a:pt x="359664" y="0"/>
                </a:lnTo>
                <a:lnTo>
                  <a:pt x="359664" y="17907"/>
                </a:lnTo>
                <a:lnTo>
                  <a:pt x="179069" y="17907"/>
                </a:lnTo>
                <a:lnTo>
                  <a:pt x="164056" y="18632"/>
                </a:lnTo>
                <a:lnTo>
                  <a:pt x="120748" y="29507"/>
                </a:lnTo>
                <a:lnTo>
                  <a:pt x="82434" y="52440"/>
                </a:lnTo>
                <a:lnTo>
                  <a:pt x="52329" y="85621"/>
                </a:lnTo>
                <a:lnTo>
                  <a:pt x="33194" y="126133"/>
                </a:lnTo>
                <a:lnTo>
                  <a:pt x="26669" y="170307"/>
                </a:lnTo>
                <a:lnTo>
                  <a:pt x="27394" y="185319"/>
                </a:lnTo>
                <a:lnTo>
                  <a:pt x="38269" y="228627"/>
                </a:lnTo>
                <a:lnTo>
                  <a:pt x="61203" y="266941"/>
                </a:lnTo>
                <a:lnTo>
                  <a:pt x="94384" y="297046"/>
                </a:lnTo>
                <a:lnTo>
                  <a:pt x="134895" y="316181"/>
                </a:lnTo>
                <a:lnTo>
                  <a:pt x="179069" y="322706"/>
                </a:lnTo>
                <a:lnTo>
                  <a:pt x="359664" y="322706"/>
                </a:lnTo>
                <a:lnTo>
                  <a:pt x="359664" y="359664"/>
                </a:lnTo>
                <a:close/>
              </a:path>
              <a:path w="360045" h="360045">
                <a:moveTo>
                  <a:pt x="359664" y="322706"/>
                </a:moveTo>
                <a:lnTo>
                  <a:pt x="179069" y="322706"/>
                </a:lnTo>
                <a:lnTo>
                  <a:pt x="194082" y="321981"/>
                </a:lnTo>
                <a:lnTo>
                  <a:pt x="208806" y="319806"/>
                </a:lnTo>
                <a:lnTo>
                  <a:pt x="250982" y="304691"/>
                </a:lnTo>
                <a:lnTo>
                  <a:pt x="286832" y="278070"/>
                </a:lnTo>
                <a:lnTo>
                  <a:pt x="313453" y="242220"/>
                </a:lnTo>
                <a:lnTo>
                  <a:pt x="328569" y="200044"/>
                </a:lnTo>
                <a:lnTo>
                  <a:pt x="331469" y="170307"/>
                </a:lnTo>
                <a:lnTo>
                  <a:pt x="330744" y="155293"/>
                </a:lnTo>
                <a:lnTo>
                  <a:pt x="319869" y="111985"/>
                </a:lnTo>
                <a:lnTo>
                  <a:pt x="296935" y="73671"/>
                </a:lnTo>
                <a:lnTo>
                  <a:pt x="263754" y="43566"/>
                </a:lnTo>
                <a:lnTo>
                  <a:pt x="223242" y="24432"/>
                </a:lnTo>
                <a:lnTo>
                  <a:pt x="179069" y="17907"/>
                </a:lnTo>
                <a:lnTo>
                  <a:pt x="359664" y="17907"/>
                </a:lnTo>
                <a:lnTo>
                  <a:pt x="359664" y="322706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1288" y="5713476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384175" h="384175">
                <a:moveTo>
                  <a:pt x="384048" y="384048"/>
                </a:moveTo>
                <a:lnTo>
                  <a:pt x="0" y="384048"/>
                </a:lnTo>
                <a:lnTo>
                  <a:pt x="0" y="0"/>
                </a:lnTo>
                <a:lnTo>
                  <a:pt x="384048" y="0"/>
                </a:lnTo>
                <a:lnTo>
                  <a:pt x="384048" y="30099"/>
                </a:lnTo>
                <a:lnTo>
                  <a:pt x="191261" y="30099"/>
                </a:lnTo>
                <a:lnTo>
                  <a:pt x="176248" y="30824"/>
                </a:lnTo>
                <a:lnTo>
                  <a:pt x="132940" y="41699"/>
                </a:lnTo>
                <a:lnTo>
                  <a:pt x="94626" y="64632"/>
                </a:lnTo>
                <a:lnTo>
                  <a:pt x="64521" y="97813"/>
                </a:lnTo>
                <a:lnTo>
                  <a:pt x="45386" y="138325"/>
                </a:lnTo>
                <a:lnTo>
                  <a:pt x="38861" y="182499"/>
                </a:lnTo>
                <a:lnTo>
                  <a:pt x="39586" y="197511"/>
                </a:lnTo>
                <a:lnTo>
                  <a:pt x="50461" y="240819"/>
                </a:lnTo>
                <a:lnTo>
                  <a:pt x="73395" y="279133"/>
                </a:lnTo>
                <a:lnTo>
                  <a:pt x="106576" y="309238"/>
                </a:lnTo>
                <a:lnTo>
                  <a:pt x="147087" y="328373"/>
                </a:lnTo>
                <a:lnTo>
                  <a:pt x="191261" y="334898"/>
                </a:lnTo>
                <a:lnTo>
                  <a:pt x="384048" y="334898"/>
                </a:lnTo>
                <a:lnTo>
                  <a:pt x="384048" y="384048"/>
                </a:lnTo>
                <a:close/>
              </a:path>
              <a:path w="384175" h="384175">
                <a:moveTo>
                  <a:pt x="384048" y="334898"/>
                </a:moveTo>
                <a:lnTo>
                  <a:pt x="191261" y="334898"/>
                </a:lnTo>
                <a:lnTo>
                  <a:pt x="206274" y="334173"/>
                </a:lnTo>
                <a:lnTo>
                  <a:pt x="220998" y="331998"/>
                </a:lnTo>
                <a:lnTo>
                  <a:pt x="263174" y="316883"/>
                </a:lnTo>
                <a:lnTo>
                  <a:pt x="299024" y="290262"/>
                </a:lnTo>
                <a:lnTo>
                  <a:pt x="325645" y="254412"/>
                </a:lnTo>
                <a:lnTo>
                  <a:pt x="340761" y="212236"/>
                </a:lnTo>
                <a:lnTo>
                  <a:pt x="343661" y="182499"/>
                </a:lnTo>
                <a:lnTo>
                  <a:pt x="342936" y="167485"/>
                </a:lnTo>
                <a:lnTo>
                  <a:pt x="332061" y="124177"/>
                </a:lnTo>
                <a:lnTo>
                  <a:pt x="309127" y="85863"/>
                </a:lnTo>
                <a:lnTo>
                  <a:pt x="275946" y="55758"/>
                </a:lnTo>
                <a:lnTo>
                  <a:pt x="235434" y="36624"/>
                </a:lnTo>
                <a:lnTo>
                  <a:pt x="191261" y="30099"/>
                </a:lnTo>
                <a:lnTo>
                  <a:pt x="384048" y="30099"/>
                </a:lnTo>
                <a:lnTo>
                  <a:pt x="384048" y="334898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10149" y="5743574"/>
            <a:ext cx="304799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028700"/>
            <a:ext cx="4286249" cy="600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830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8305800"/>
          </a:xfrm>
          <a:custGeom>
            <a:avLst/>
            <a:gdLst/>
            <a:ahLst/>
            <a:cxnLst/>
            <a:rect l="l" t="t" r="r" b="b"/>
            <a:pathLst>
              <a:path w="11430000" h="8305800">
                <a:moveTo>
                  <a:pt x="0" y="0"/>
                </a:moveTo>
                <a:lnTo>
                  <a:pt x="11429999" y="0"/>
                </a:lnTo>
                <a:lnTo>
                  <a:pt x="11429999" y="8305799"/>
                </a:lnTo>
                <a:lnTo>
                  <a:pt x="0" y="8305799"/>
                </a:lnTo>
                <a:lnTo>
                  <a:pt x="0" y="0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1370" y="524319"/>
            <a:ext cx="292036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Open </a:t>
            </a:r>
            <a:r>
              <a:rPr spc="-55" dirty="0"/>
              <a:t>API</a:t>
            </a:r>
            <a:r>
              <a:rPr spc="-400" dirty="0"/>
              <a:t> </a:t>
            </a:r>
            <a:r>
              <a:rPr spc="-229" dirty="0">
                <a:latin typeface="맑은 고딕"/>
                <a:cs typeface="맑은 고딕"/>
              </a:rPr>
              <a:t>란</a:t>
            </a:r>
            <a:r>
              <a:rPr spc="-229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1370" y="1273651"/>
            <a:ext cx="905383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1500" spc="-5" dirty="0">
                <a:solidFill>
                  <a:srgbClr val="3B3434"/>
                </a:solidFill>
                <a:latin typeface="Gill Sans MT"/>
                <a:cs typeface="Gill Sans MT"/>
              </a:rPr>
              <a:t>Open</a:t>
            </a:r>
            <a:r>
              <a:rPr sz="1500" spc="-5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란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다양한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클라이언트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어플리케이션에서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서버와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통신하여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정보를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주고받기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위한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개방형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를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말합니다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이런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는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반드시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표준화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되어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70" dirty="0">
                <a:solidFill>
                  <a:srgbClr val="3B3434"/>
                </a:solidFill>
                <a:latin typeface="맑은 고딕"/>
                <a:cs typeface="맑은 고딕"/>
              </a:rPr>
              <a:t>있으며</a:t>
            </a:r>
            <a:r>
              <a:rPr sz="1500" spc="-70" dirty="0">
                <a:solidFill>
                  <a:srgbClr val="3B3434"/>
                </a:solidFill>
                <a:latin typeface="Gill Sans MT"/>
                <a:cs typeface="Gill Sans MT"/>
              </a:rPr>
              <a:t>,</a:t>
            </a:r>
            <a:r>
              <a:rPr sz="1500" spc="-3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어떤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기기나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운영체제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그리고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언어에도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맞게</a:t>
            </a:r>
            <a:r>
              <a:rPr sz="1500" spc="-1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만들어집니다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3025" y="2190750"/>
            <a:ext cx="2505074" cy="2505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728" y="4823047"/>
            <a:ext cx="2936875" cy="289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1190">
              <a:lnSpc>
                <a:spcPct val="100000"/>
              </a:lnSpc>
              <a:spcBef>
                <a:spcPts val="95"/>
              </a:spcBef>
            </a:pPr>
            <a:r>
              <a:rPr sz="1900" spc="-80" dirty="0">
                <a:solidFill>
                  <a:srgbClr val="1F1D1D"/>
                </a:solidFill>
                <a:latin typeface="Arial"/>
                <a:cs typeface="Arial"/>
              </a:rPr>
              <a:t>API</a:t>
            </a:r>
            <a:r>
              <a:rPr sz="1900" spc="-80" dirty="0">
                <a:solidFill>
                  <a:srgbClr val="1F1D1D"/>
                </a:solidFill>
                <a:latin typeface="맑은 고딕"/>
                <a:cs typeface="맑은 고딕"/>
              </a:rPr>
              <a:t>와 </a:t>
            </a:r>
            <a:r>
              <a:rPr sz="1900" spc="10" dirty="0">
                <a:solidFill>
                  <a:srgbClr val="1F1D1D"/>
                </a:solidFill>
                <a:latin typeface="Arial"/>
                <a:cs typeface="Arial"/>
              </a:rPr>
              <a:t>Open</a:t>
            </a:r>
            <a:r>
              <a:rPr sz="1900" spc="-254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1F1D1D"/>
                </a:solidFill>
                <a:latin typeface="Arial"/>
                <a:cs typeface="Arial"/>
              </a:rPr>
              <a:t>API</a:t>
            </a:r>
            <a:endParaRPr sz="1900">
              <a:latin typeface="Arial"/>
              <a:cs typeface="Arial"/>
            </a:endParaRPr>
          </a:p>
          <a:p>
            <a:pPr marL="12700" marR="5080" indent="-45720" algn="ctr">
              <a:lnSpc>
                <a:spcPct val="152100"/>
              </a:lnSpc>
              <a:spcBef>
                <a:spcPts val="1160"/>
              </a:spcBef>
            </a:pP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란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어떤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두 </a:t>
            </a:r>
            <a:r>
              <a:rPr sz="1500" spc="-70" dirty="0">
                <a:solidFill>
                  <a:srgbClr val="3B3434"/>
                </a:solidFill>
                <a:latin typeface="맑은 고딕"/>
                <a:cs typeface="맑은 고딕"/>
              </a:rPr>
              <a:t>시스템</a:t>
            </a:r>
            <a:r>
              <a:rPr sz="1500" spc="-70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75" dirty="0">
                <a:solidFill>
                  <a:srgbClr val="3B3434"/>
                </a:solidFill>
                <a:latin typeface="맑은 고딕"/>
                <a:cs typeface="맑은 고딕"/>
              </a:rPr>
              <a:t>소프트웨어</a:t>
            </a:r>
            <a:r>
              <a:rPr sz="1500" spc="-75" dirty="0">
                <a:solidFill>
                  <a:srgbClr val="3B3434"/>
                </a:solidFill>
                <a:latin typeface="Gill Sans MT"/>
                <a:cs typeface="Gill Sans MT"/>
              </a:rPr>
              <a:t>, 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서비스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등이 서로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상호작용하여</a:t>
            </a:r>
            <a:r>
              <a:rPr sz="1500" spc="-26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데이  터를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주고받기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위한 </a:t>
            </a:r>
            <a:r>
              <a:rPr sz="1500" spc="-70" dirty="0">
                <a:solidFill>
                  <a:srgbClr val="3B3434"/>
                </a:solidFill>
                <a:latin typeface="맑은 고딕"/>
                <a:cs typeface="맑은 고딕"/>
              </a:rPr>
              <a:t>방식이고</a:t>
            </a:r>
            <a:r>
              <a:rPr sz="1500" spc="-70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5" dirty="0">
                <a:solidFill>
                  <a:srgbClr val="3B3434"/>
                </a:solidFill>
                <a:latin typeface="Gill Sans MT"/>
                <a:cs typeface="Gill Sans MT"/>
              </a:rPr>
              <a:t>Open 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는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이러한 </a:t>
            </a: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320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중에서도 표준화되  어있으며 클라이언트 어플리케이션 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과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서버 모두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오픈되어있는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를</a:t>
            </a:r>
            <a:r>
              <a:rPr sz="1500" spc="-29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말  </a:t>
            </a:r>
            <a:r>
              <a:rPr sz="1500" spc="-50" dirty="0">
                <a:solidFill>
                  <a:srgbClr val="3B3434"/>
                </a:solidFill>
                <a:latin typeface="맑은 고딕"/>
                <a:cs typeface="맑은 고딕"/>
              </a:rPr>
              <a:t>합니다</a:t>
            </a:r>
            <a:r>
              <a:rPr sz="1500" spc="-5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57700" y="2190750"/>
            <a:ext cx="2514599" cy="2505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39617" y="4823047"/>
            <a:ext cx="2927350" cy="2200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2325">
              <a:lnSpc>
                <a:spcPct val="100000"/>
              </a:lnSpc>
              <a:spcBef>
                <a:spcPts val="95"/>
              </a:spcBef>
            </a:pPr>
            <a:r>
              <a:rPr sz="1900" spc="-40" dirty="0">
                <a:solidFill>
                  <a:srgbClr val="1F1D1D"/>
                </a:solidFill>
                <a:latin typeface="Arial"/>
                <a:cs typeface="Arial"/>
              </a:rPr>
              <a:t>API</a:t>
            </a:r>
            <a:r>
              <a:rPr sz="1900" spc="-120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-175" dirty="0">
                <a:solidFill>
                  <a:srgbClr val="1F1D1D"/>
                </a:solidFill>
                <a:latin typeface="맑은 고딕"/>
                <a:cs typeface="맑은 고딕"/>
              </a:rPr>
              <a:t>아키텍쳐</a:t>
            </a:r>
            <a:endParaRPr sz="1900">
              <a:latin typeface="맑은 고딕"/>
              <a:cs typeface="맑은 고딕"/>
            </a:endParaRPr>
          </a:p>
          <a:p>
            <a:pPr marL="12700" marR="5080" indent="19685" algn="ctr">
              <a:lnSpc>
                <a:spcPct val="152100"/>
              </a:lnSpc>
              <a:spcBef>
                <a:spcPts val="1160"/>
              </a:spcBef>
            </a:pP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는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여러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개발자나 시스템이</a:t>
            </a:r>
            <a:r>
              <a:rPr sz="1500" spc="-36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동시 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에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접근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가능한 언어나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표준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규약에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따라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만들어진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아키텍처입니다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r>
              <a:rPr sz="1500" spc="-170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여러 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계층으로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나뉘며 </a:t>
            </a:r>
            <a:r>
              <a:rPr sz="1500" spc="-40" dirty="0">
                <a:solidFill>
                  <a:srgbClr val="3B3434"/>
                </a:solidFill>
                <a:latin typeface="Gill Sans MT"/>
                <a:cs typeface="Gill Sans MT"/>
              </a:rPr>
              <a:t>HTTP, </a:t>
            </a:r>
            <a:r>
              <a:rPr sz="1500" spc="-5" dirty="0">
                <a:solidFill>
                  <a:srgbClr val="3B3434"/>
                </a:solidFill>
                <a:latin typeface="Gill Sans MT"/>
                <a:cs typeface="Gill Sans MT"/>
              </a:rPr>
              <a:t>XML,</a:t>
            </a:r>
            <a:r>
              <a:rPr sz="1500" spc="-16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55" dirty="0">
                <a:solidFill>
                  <a:srgbClr val="3B3434"/>
                </a:solidFill>
                <a:latin typeface="Gill Sans MT"/>
                <a:cs typeface="Gill Sans MT"/>
              </a:rPr>
              <a:t>JSON,  </a:t>
            </a:r>
            <a:r>
              <a:rPr sz="1500" spc="75" dirty="0">
                <a:solidFill>
                  <a:srgbClr val="3B3434"/>
                </a:solidFill>
                <a:latin typeface="Gill Sans MT"/>
                <a:cs typeface="Gill Sans MT"/>
              </a:rPr>
              <a:t>RESTful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등을</a:t>
            </a:r>
            <a:r>
              <a:rPr sz="1500" spc="-30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사용합니다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81900" y="2190750"/>
            <a:ext cx="2505074" cy="2505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72746" y="4823047"/>
            <a:ext cx="2917825" cy="2200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>
              <a:lnSpc>
                <a:spcPct val="100000"/>
              </a:lnSpc>
              <a:spcBef>
                <a:spcPts val="95"/>
              </a:spcBef>
            </a:pPr>
            <a:r>
              <a:rPr sz="1900" spc="10" dirty="0">
                <a:solidFill>
                  <a:srgbClr val="1F1D1D"/>
                </a:solidFill>
                <a:latin typeface="Arial"/>
                <a:cs typeface="Arial"/>
              </a:rPr>
              <a:t>Open </a:t>
            </a:r>
            <a:r>
              <a:rPr sz="1900" spc="-80" dirty="0">
                <a:solidFill>
                  <a:srgbClr val="1F1D1D"/>
                </a:solidFill>
                <a:latin typeface="Arial"/>
                <a:cs typeface="Arial"/>
              </a:rPr>
              <a:t>API</a:t>
            </a:r>
            <a:r>
              <a:rPr sz="1900" spc="-80" dirty="0">
                <a:solidFill>
                  <a:srgbClr val="1F1D1D"/>
                </a:solidFill>
                <a:latin typeface="맑은 고딕"/>
                <a:cs typeface="맑은 고딕"/>
              </a:rPr>
              <a:t>의</a:t>
            </a:r>
            <a:r>
              <a:rPr sz="1900" spc="-350" dirty="0">
                <a:solidFill>
                  <a:srgbClr val="1F1D1D"/>
                </a:solidFill>
                <a:latin typeface="맑은 고딕"/>
                <a:cs typeface="맑은 고딕"/>
              </a:rPr>
              <a:t> </a:t>
            </a:r>
            <a:r>
              <a:rPr sz="1900" spc="-170" dirty="0">
                <a:solidFill>
                  <a:srgbClr val="1F1D1D"/>
                </a:solidFill>
                <a:latin typeface="맑은 고딕"/>
                <a:cs typeface="맑은 고딕"/>
              </a:rPr>
              <a:t>장점</a:t>
            </a:r>
            <a:endParaRPr sz="1900">
              <a:latin typeface="맑은 고딕"/>
              <a:cs typeface="맑은 고딕"/>
            </a:endParaRPr>
          </a:p>
          <a:p>
            <a:pPr marL="12700" marR="5080" algn="ctr">
              <a:lnSpc>
                <a:spcPct val="152100"/>
              </a:lnSpc>
              <a:spcBef>
                <a:spcPts val="1160"/>
              </a:spcBef>
            </a:pPr>
            <a:r>
              <a:rPr sz="1500" spc="-5" dirty="0">
                <a:solidFill>
                  <a:srgbClr val="3B3434"/>
                </a:solidFill>
                <a:latin typeface="Gill Sans MT"/>
                <a:cs typeface="Gill Sans MT"/>
              </a:rPr>
              <a:t>Open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가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수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많은</a:t>
            </a:r>
            <a:r>
              <a:rPr sz="1500" spc="-34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어플리케이션들 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의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사용을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유도하는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것은 높은 수익 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을 </a:t>
            </a:r>
            <a:r>
              <a:rPr sz="1500" spc="-75" dirty="0">
                <a:solidFill>
                  <a:srgbClr val="3B3434"/>
                </a:solidFill>
                <a:latin typeface="맑은 고딕"/>
                <a:cs typeface="맑은 고딕"/>
              </a:rPr>
              <a:t>가져오지만</a:t>
            </a:r>
            <a:r>
              <a:rPr sz="1500" spc="-75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고객의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만족도나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시  장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경쟁력을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높이는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등의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유용한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효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과를</a:t>
            </a:r>
            <a:r>
              <a:rPr sz="1500" spc="-13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가져옵니다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370" y="1866900"/>
            <a:ext cx="320611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Libraries.io</a:t>
            </a:r>
            <a:r>
              <a:rPr spc="-175" dirty="0"/>
              <a:t> </a:t>
            </a:r>
            <a:r>
              <a:rPr spc="-229" dirty="0">
                <a:latin typeface="맑은 고딕"/>
                <a:cs typeface="맑은 고딕"/>
              </a:rPr>
              <a:t>란</a:t>
            </a:r>
            <a:r>
              <a:rPr spc="-229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1370" y="2616232"/>
            <a:ext cx="909955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Libraries.io</a:t>
            </a:r>
            <a:r>
              <a:rPr sz="1500" spc="10" dirty="0">
                <a:solidFill>
                  <a:srgbClr val="3B3434"/>
                </a:solidFill>
                <a:latin typeface="맑은 고딕"/>
                <a:cs typeface="맑은 고딕"/>
              </a:rPr>
              <a:t>는</a:t>
            </a:r>
            <a:r>
              <a:rPr sz="1500" spc="-39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다양한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프로그래밍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언어와 패키지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관리자를 지원하는 오픈소스 프로젝트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정보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플랫폼입니다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.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이산화 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된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오픈소스 프로젝트들을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모으고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통합하는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특별한 구조를 가지고</a:t>
            </a:r>
            <a:r>
              <a:rPr sz="1500" spc="-37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있습니다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3474" y="3533330"/>
            <a:ext cx="4486275" cy="1238250"/>
          </a:xfrm>
          <a:custGeom>
            <a:avLst/>
            <a:gdLst/>
            <a:ahLst/>
            <a:cxnLst/>
            <a:rect l="l" t="t" r="r" b="b"/>
            <a:pathLst>
              <a:path w="4486275" h="1238250">
                <a:moveTo>
                  <a:pt x="4396166" y="1238249"/>
                </a:moveTo>
                <a:lnTo>
                  <a:pt x="90108" y="1238249"/>
                </a:lnTo>
                <a:lnTo>
                  <a:pt x="83836" y="1237631"/>
                </a:lnTo>
                <a:lnTo>
                  <a:pt x="37595" y="1218478"/>
                </a:lnTo>
                <a:lnTo>
                  <a:pt x="9764" y="1184565"/>
                </a:lnTo>
                <a:lnTo>
                  <a:pt x="0" y="1148141"/>
                </a:lnTo>
                <a:lnTo>
                  <a:pt x="0" y="90108"/>
                </a:lnTo>
                <a:lnTo>
                  <a:pt x="12734" y="48125"/>
                </a:lnTo>
                <a:lnTo>
                  <a:pt x="48126" y="12734"/>
                </a:lnTo>
                <a:lnTo>
                  <a:pt x="90108" y="0"/>
                </a:lnTo>
                <a:lnTo>
                  <a:pt x="4396166" y="0"/>
                </a:lnTo>
                <a:lnTo>
                  <a:pt x="4438147" y="12734"/>
                </a:lnTo>
                <a:lnTo>
                  <a:pt x="4473539" y="48125"/>
                </a:lnTo>
                <a:lnTo>
                  <a:pt x="4486274" y="90108"/>
                </a:lnTo>
                <a:lnTo>
                  <a:pt x="4486274" y="1148141"/>
                </a:lnTo>
                <a:lnTo>
                  <a:pt x="4473539" y="1190123"/>
                </a:lnTo>
                <a:lnTo>
                  <a:pt x="4438147" y="1225514"/>
                </a:lnTo>
                <a:lnTo>
                  <a:pt x="4396166" y="1238249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251" y="3708178"/>
            <a:ext cx="3698875" cy="81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1F1D1D"/>
                </a:solidFill>
                <a:latin typeface="Arial"/>
                <a:cs typeface="Arial"/>
              </a:rPr>
              <a:t>Libraries.io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다양한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프로그래밍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언어와 패키지 관리자</a:t>
            </a:r>
            <a:r>
              <a:rPr sz="1500" spc="-30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지원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10249" y="3533330"/>
            <a:ext cx="4486275" cy="1238250"/>
          </a:xfrm>
          <a:custGeom>
            <a:avLst/>
            <a:gdLst/>
            <a:ahLst/>
            <a:cxnLst/>
            <a:rect l="l" t="t" r="r" b="b"/>
            <a:pathLst>
              <a:path w="4486275" h="1238250">
                <a:moveTo>
                  <a:pt x="4396166" y="1238249"/>
                </a:moveTo>
                <a:lnTo>
                  <a:pt x="90107" y="1238249"/>
                </a:lnTo>
                <a:lnTo>
                  <a:pt x="83836" y="1237631"/>
                </a:lnTo>
                <a:lnTo>
                  <a:pt x="37595" y="1218478"/>
                </a:lnTo>
                <a:lnTo>
                  <a:pt x="9763" y="1184565"/>
                </a:lnTo>
                <a:lnTo>
                  <a:pt x="0" y="1148141"/>
                </a:lnTo>
                <a:lnTo>
                  <a:pt x="0" y="90108"/>
                </a:lnTo>
                <a:lnTo>
                  <a:pt x="12734" y="48125"/>
                </a:lnTo>
                <a:lnTo>
                  <a:pt x="48126" y="12734"/>
                </a:lnTo>
                <a:lnTo>
                  <a:pt x="90107" y="0"/>
                </a:lnTo>
                <a:lnTo>
                  <a:pt x="4396166" y="0"/>
                </a:lnTo>
                <a:lnTo>
                  <a:pt x="4438147" y="12734"/>
                </a:lnTo>
                <a:lnTo>
                  <a:pt x="4473539" y="48125"/>
                </a:lnTo>
                <a:lnTo>
                  <a:pt x="4486274" y="90108"/>
                </a:lnTo>
                <a:lnTo>
                  <a:pt x="4486274" y="1148141"/>
                </a:lnTo>
                <a:lnTo>
                  <a:pt x="4473539" y="1190123"/>
                </a:lnTo>
                <a:lnTo>
                  <a:pt x="4438147" y="1225514"/>
                </a:lnTo>
                <a:lnTo>
                  <a:pt x="4396166" y="1238249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91621" y="3708178"/>
            <a:ext cx="2155825" cy="81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0" dirty="0">
                <a:solidFill>
                  <a:srgbClr val="1F1D1D"/>
                </a:solidFill>
                <a:latin typeface="Arial"/>
                <a:cs typeface="Arial"/>
              </a:rPr>
              <a:t>Dependency</a:t>
            </a:r>
            <a:r>
              <a:rPr sz="1900" spc="-155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F1D1D"/>
                </a:solidFill>
                <a:latin typeface="Arial"/>
                <a:cs typeface="Arial"/>
              </a:rPr>
              <a:t>Graph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패키지 의존성 그래프</a:t>
            </a:r>
            <a:r>
              <a:rPr sz="1500" spc="-25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표현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3474" y="4962081"/>
            <a:ext cx="4486275" cy="1238250"/>
          </a:xfrm>
          <a:custGeom>
            <a:avLst/>
            <a:gdLst/>
            <a:ahLst/>
            <a:cxnLst/>
            <a:rect l="l" t="t" r="r" b="b"/>
            <a:pathLst>
              <a:path w="4486275" h="1238250">
                <a:moveTo>
                  <a:pt x="4396166" y="1238249"/>
                </a:moveTo>
                <a:lnTo>
                  <a:pt x="90108" y="1238249"/>
                </a:lnTo>
                <a:lnTo>
                  <a:pt x="83836" y="1237631"/>
                </a:lnTo>
                <a:lnTo>
                  <a:pt x="37595" y="1218478"/>
                </a:lnTo>
                <a:lnTo>
                  <a:pt x="9764" y="1184564"/>
                </a:lnTo>
                <a:lnTo>
                  <a:pt x="0" y="1148141"/>
                </a:lnTo>
                <a:lnTo>
                  <a:pt x="0" y="90108"/>
                </a:lnTo>
                <a:lnTo>
                  <a:pt x="12734" y="48125"/>
                </a:lnTo>
                <a:lnTo>
                  <a:pt x="48126" y="12734"/>
                </a:lnTo>
                <a:lnTo>
                  <a:pt x="90108" y="0"/>
                </a:lnTo>
                <a:lnTo>
                  <a:pt x="4396166" y="0"/>
                </a:lnTo>
                <a:lnTo>
                  <a:pt x="4438147" y="12734"/>
                </a:lnTo>
                <a:lnTo>
                  <a:pt x="4473539" y="48125"/>
                </a:lnTo>
                <a:lnTo>
                  <a:pt x="4486274" y="90108"/>
                </a:lnTo>
                <a:lnTo>
                  <a:pt x="4486274" y="1148141"/>
                </a:lnTo>
                <a:lnTo>
                  <a:pt x="4473539" y="1190122"/>
                </a:lnTo>
                <a:lnTo>
                  <a:pt x="4438147" y="1225514"/>
                </a:lnTo>
                <a:lnTo>
                  <a:pt x="4396166" y="1238249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4251" y="5136928"/>
            <a:ext cx="174878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1F1D1D"/>
                </a:solidFill>
                <a:latin typeface="Arial"/>
                <a:cs typeface="Arial"/>
              </a:rPr>
              <a:t>Project</a:t>
            </a:r>
            <a:r>
              <a:rPr sz="1900" spc="-170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F1D1D"/>
                </a:solidFill>
                <a:latin typeface="Arial"/>
                <a:cs typeface="Arial"/>
              </a:rPr>
              <a:t>Explorer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4251" y="5699474"/>
            <a:ext cx="233680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오픈소스 프로젝트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탐색</a:t>
            </a:r>
            <a:r>
              <a:rPr sz="1500" spc="-27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기능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0249" y="4962081"/>
            <a:ext cx="4486275" cy="1238250"/>
          </a:xfrm>
          <a:custGeom>
            <a:avLst/>
            <a:gdLst/>
            <a:ahLst/>
            <a:cxnLst/>
            <a:rect l="l" t="t" r="r" b="b"/>
            <a:pathLst>
              <a:path w="4486275" h="1238250">
                <a:moveTo>
                  <a:pt x="4396166" y="1238249"/>
                </a:moveTo>
                <a:lnTo>
                  <a:pt x="90107" y="1238249"/>
                </a:lnTo>
                <a:lnTo>
                  <a:pt x="83836" y="1237631"/>
                </a:lnTo>
                <a:lnTo>
                  <a:pt x="37595" y="1218478"/>
                </a:lnTo>
                <a:lnTo>
                  <a:pt x="9763" y="1184564"/>
                </a:lnTo>
                <a:lnTo>
                  <a:pt x="0" y="1148141"/>
                </a:lnTo>
                <a:lnTo>
                  <a:pt x="0" y="90108"/>
                </a:lnTo>
                <a:lnTo>
                  <a:pt x="12734" y="48125"/>
                </a:lnTo>
                <a:lnTo>
                  <a:pt x="48126" y="12734"/>
                </a:lnTo>
                <a:lnTo>
                  <a:pt x="90107" y="0"/>
                </a:lnTo>
                <a:lnTo>
                  <a:pt x="4396166" y="0"/>
                </a:lnTo>
                <a:lnTo>
                  <a:pt x="4438147" y="12734"/>
                </a:lnTo>
                <a:lnTo>
                  <a:pt x="4473539" y="48125"/>
                </a:lnTo>
                <a:lnTo>
                  <a:pt x="4486274" y="90108"/>
                </a:lnTo>
                <a:lnTo>
                  <a:pt x="4486274" y="1148141"/>
                </a:lnTo>
                <a:lnTo>
                  <a:pt x="4473539" y="1190122"/>
                </a:lnTo>
                <a:lnTo>
                  <a:pt x="4438147" y="1225514"/>
                </a:lnTo>
                <a:lnTo>
                  <a:pt x="4396166" y="1238249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91621" y="5136928"/>
            <a:ext cx="13919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1F1D1D"/>
                </a:solidFill>
                <a:latin typeface="Arial"/>
                <a:cs typeface="Arial"/>
              </a:rPr>
              <a:t>Notifications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1621" y="5699474"/>
            <a:ext cx="274637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새로운 버전과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보안패치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알림</a:t>
            </a:r>
            <a:r>
              <a:rPr sz="1500" spc="-28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지원</a:t>
            </a:r>
            <a:endParaRPr sz="1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370" y="1587087"/>
            <a:ext cx="575564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Libraries.io</a:t>
            </a:r>
            <a:r>
              <a:rPr spc="-25" dirty="0">
                <a:latin typeface="맑은 고딕"/>
                <a:cs typeface="맑은 고딕"/>
              </a:rPr>
              <a:t>를 </a:t>
            </a:r>
            <a:r>
              <a:rPr spc="-290" dirty="0">
                <a:latin typeface="맑은 고딕"/>
                <a:cs typeface="맑은 고딕"/>
              </a:rPr>
              <a:t>활용하는</a:t>
            </a:r>
            <a:r>
              <a:rPr spc="-780" dirty="0">
                <a:latin typeface="맑은 고딕"/>
                <a:cs typeface="맑은 고딕"/>
              </a:rPr>
              <a:t> </a:t>
            </a:r>
            <a:r>
              <a:rPr spc="-295" dirty="0">
                <a:latin typeface="맑은 고딕"/>
                <a:cs typeface="맑은 고딕"/>
              </a:rPr>
              <a:t>방법</a:t>
            </a:r>
          </a:p>
        </p:txBody>
      </p:sp>
      <p:sp>
        <p:nvSpPr>
          <p:cNvPr id="3" name="object 3"/>
          <p:cNvSpPr/>
          <p:nvPr/>
        </p:nvSpPr>
        <p:spPr>
          <a:xfrm>
            <a:off x="1343025" y="2415317"/>
            <a:ext cx="2505074" cy="2505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07790" y="5047615"/>
            <a:ext cx="11811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70" dirty="0">
                <a:solidFill>
                  <a:srgbClr val="1F1D1D"/>
                </a:solidFill>
                <a:latin typeface="맑은 고딕"/>
                <a:cs typeface="맑은 고딕"/>
              </a:rPr>
              <a:t>메인</a:t>
            </a:r>
            <a:r>
              <a:rPr sz="1900" spc="-305" dirty="0">
                <a:solidFill>
                  <a:srgbClr val="1F1D1D"/>
                </a:solidFill>
                <a:latin typeface="맑은 고딕"/>
                <a:cs typeface="맑은 고딕"/>
              </a:rPr>
              <a:t> </a:t>
            </a:r>
            <a:r>
              <a:rPr sz="1900" spc="-175" dirty="0">
                <a:solidFill>
                  <a:srgbClr val="1F1D1D"/>
                </a:solidFill>
                <a:latin typeface="맑은 고딕"/>
                <a:cs typeface="맑은 고딕"/>
              </a:rPr>
              <a:t>페이지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928" y="5479668"/>
            <a:ext cx="2784475" cy="730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3444" marR="5080" indent="-881380">
              <a:lnSpc>
                <a:spcPct val="154200"/>
              </a:lnSpc>
              <a:spcBef>
                <a:spcPts val="95"/>
              </a:spcBef>
            </a:pP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다양한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언어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패키지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관리자들의</a:t>
            </a:r>
            <a:r>
              <a:rPr sz="1500" spc="-22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정  보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통합</a:t>
            </a:r>
            <a:r>
              <a:rPr sz="1500" spc="-15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제공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7700" y="2415317"/>
            <a:ext cx="2514599" cy="2505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49737" y="5047615"/>
            <a:ext cx="2927350" cy="116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95"/>
              </a:spcBef>
            </a:pPr>
            <a:r>
              <a:rPr sz="1900" spc="0" dirty="0">
                <a:solidFill>
                  <a:srgbClr val="1F1D1D"/>
                </a:solidFill>
                <a:latin typeface="Arial"/>
                <a:cs typeface="Arial"/>
              </a:rPr>
              <a:t>Dependency</a:t>
            </a:r>
            <a:r>
              <a:rPr sz="1900" spc="-135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F1D1D"/>
                </a:solidFill>
                <a:latin typeface="Arial"/>
                <a:cs typeface="Arial"/>
              </a:rPr>
              <a:t>Graph</a:t>
            </a:r>
            <a:endParaRPr sz="1900">
              <a:latin typeface="Arial"/>
              <a:cs typeface="Arial"/>
            </a:endParaRPr>
          </a:p>
          <a:p>
            <a:pPr marL="12700" marR="5080" algn="ctr">
              <a:lnSpc>
                <a:spcPct val="154200"/>
              </a:lnSpc>
              <a:spcBef>
                <a:spcPts val="1120"/>
              </a:spcBef>
            </a:pP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패키지들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간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의존성을 시각적으로</a:t>
            </a:r>
            <a:r>
              <a:rPr sz="1500" spc="-30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표 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현합니다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81900" y="2415317"/>
            <a:ext cx="2505074" cy="2505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91796" y="5047615"/>
            <a:ext cx="2832100" cy="116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95"/>
              </a:spcBef>
            </a:pPr>
            <a:r>
              <a:rPr sz="1900" spc="25" dirty="0">
                <a:solidFill>
                  <a:srgbClr val="1F1D1D"/>
                </a:solidFill>
                <a:latin typeface="Arial"/>
                <a:cs typeface="Arial"/>
              </a:rPr>
              <a:t>Project</a:t>
            </a:r>
            <a:r>
              <a:rPr sz="1900" spc="-135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F1D1D"/>
                </a:solidFill>
                <a:latin typeface="Arial"/>
                <a:cs typeface="Arial"/>
              </a:rPr>
              <a:t>Explorer</a:t>
            </a:r>
            <a:endParaRPr sz="1900">
              <a:latin typeface="Arial"/>
              <a:cs typeface="Arial"/>
            </a:endParaRPr>
          </a:p>
          <a:p>
            <a:pPr marL="12065" marR="5080" algn="ctr">
              <a:lnSpc>
                <a:spcPct val="154200"/>
              </a:lnSpc>
              <a:spcBef>
                <a:spcPts val="1120"/>
              </a:spcBef>
            </a:pP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오픈소스 프로젝트들을</a:t>
            </a:r>
            <a:r>
              <a:rPr sz="1500" spc="-229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검색하거나 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살펴볼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수</a:t>
            </a:r>
            <a:r>
              <a:rPr sz="1500" spc="-17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있습니다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057400" y="114300"/>
            <a:ext cx="6264988" cy="604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6970">
              <a:lnSpc>
                <a:spcPct val="100000"/>
              </a:lnSpc>
              <a:spcBef>
                <a:spcPts val="95"/>
              </a:spcBef>
            </a:pPr>
            <a:r>
              <a:rPr dirty="0"/>
              <a:t>Libraries.io</a:t>
            </a:r>
            <a:r>
              <a:rPr spc="-165" dirty="0"/>
              <a:t> </a:t>
            </a:r>
            <a:r>
              <a:rPr spc="-295" dirty="0">
                <a:latin typeface="맑은 고딕"/>
                <a:cs typeface="맑은 고딕"/>
              </a:rPr>
              <a:t>사용법</a:t>
            </a:r>
          </a:p>
        </p:txBody>
      </p:sp>
      <p:pic>
        <p:nvPicPr>
          <p:cNvPr id="6" name="그림 5" descr="텍스트, 스크린샷, 폰트이(가) 표시된 사진">
            <a:extLst>
              <a:ext uri="{FF2B5EF4-FFF2-40B4-BE49-F238E27FC236}">
                <a16:creationId xmlns:a16="http://schemas.microsoft.com/office/drawing/2014/main" id="{472E563C-514A-681E-6D57-F10484D9B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78" y="876300"/>
            <a:ext cx="6706759" cy="7091619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6603622-98E7-C89D-3930-608958568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52500"/>
            <a:ext cx="3962400" cy="7353300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인증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API </a:t>
            </a:r>
            <a:r>
              <a:rPr lang="ko-KR" altLang="en-US" dirty="0"/>
              <a:t>요청에는 </a:t>
            </a:r>
            <a:r>
              <a:rPr lang="en-US" altLang="ko-KR" dirty="0" err="1"/>
              <a:t>api_key</a:t>
            </a:r>
            <a:r>
              <a:rPr lang="en-US" altLang="ko-KR" dirty="0"/>
              <a:t> </a:t>
            </a:r>
            <a:r>
              <a:rPr lang="ko-KR" altLang="en-US" dirty="0"/>
              <a:t>가 포함되어야 하며 </a:t>
            </a:r>
            <a:r>
              <a:rPr lang="en-US" altLang="ko-KR" dirty="0"/>
              <a:t>, </a:t>
            </a:r>
            <a:r>
              <a:rPr lang="ko-KR" altLang="en-US" dirty="0"/>
              <a:t>계정 페이지</a:t>
            </a:r>
            <a:r>
              <a:rPr lang="en-US" altLang="ko-KR" dirty="0" err="1"/>
              <a:t>api_key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API </a:t>
            </a:r>
            <a:r>
              <a:rPr lang="ko-KR" altLang="en-US" dirty="0"/>
              <a:t>키를 받으십시오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속도 제한</a:t>
            </a:r>
          </a:p>
          <a:p>
            <a:r>
              <a:rPr lang="ko-KR" altLang="en-US" dirty="0"/>
              <a:t>모든 요청에는 </a:t>
            </a:r>
            <a:r>
              <a:rPr lang="en-US" altLang="ko-KR" dirty="0" err="1"/>
              <a:t>api_key</a:t>
            </a:r>
            <a:r>
              <a:rPr lang="ko-KR" altLang="en-US" dirty="0"/>
              <a:t>를 기반으로 </a:t>
            </a:r>
            <a:r>
              <a:rPr lang="en-US" altLang="ko-KR" dirty="0"/>
              <a:t>60/</a:t>
            </a:r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분 속도 제한이 적용되며 해당 기간 내에 추가 요청이 있으면 </a:t>
            </a:r>
            <a:r>
              <a:rPr lang="en-US" altLang="ko-KR" dirty="0"/>
              <a:t>429 </a:t>
            </a:r>
            <a:r>
              <a:rPr lang="ko-KR" altLang="en-US" dirty="0"/>
              <a:t>응답을 받게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쪽수 매기기</a:t>
            </a:r>
          </a:p>
          <a:p>
            <a:r>
              <a:rPr lang="ko-KR" altLang="en-US" dirty="0"/>
              <a:t>여러 결과를 반환하는 모든 요청은 </a:t>
            </a:r>
            <a:r>
              <a:rPr lang="en-US" altLang="ko-KR" dirty="0"/>
              <a:t>`page` </a:t>
            </a:r>
            <a:r>
              <a:rPr lang="ko-KR" altLang="en-US" dirty="0"/>
              <a:t>및 </a:t>
            </a:r>
            <a:r>
              <a:rPr lang="en-US" altLang="ko-KR" dirty="0"/>
              <a:t>`</a:t>
            </a:r>
            <a:r>
              <a:rPr lang="en-US" altLang="ko-KR" dirty="0" err="1"/>
              <a:t>per_page</a:t>
            </a:r>
            <a:r>
              <a:rPr lang="en-US" altLang="ko-KR" dirty="0"/>
              <a:t>` </a:t>
            </a:r>
            <a:r>
              <a:rPr lang="ko-KR" altLang="en-US" dirty="0"/>
              <a:t>쿼리 매개변수를 사용하여 페이지를 매길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page(</a:t>
            </a:r>
            <a:r>
              <a:rPr lang="ko-KR" altLang="en-US" dirty="0"/>
              <a:t>기본값은 </a:t>
            </a:r>
            <a:r>
              <a:rPr lang="en-US" altLang="ko-KR" dirty="0"/>
              <a:t>`1`)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per_page</a:t>
            </a:r>
            <a:r>
              <a:rPr lang="en-US" altLang="ko-KR" dirty="0"/>
              <a:t>(</a:t>
            </a:r>
            <a:r>
              <a:rPr lang="ko-KR" altLang="en-US" dirty="0"/>
              <a:t>기본값은 </a:t>
            </a:r>
            <a:r>
              <a:rPr lang="en-US" altLang="ko-KR" dirty="0"/>
              <a:t>`30`, </a:t>
            </a:r>
            <a:r>
              <a:rPr lang="ko-KR" altLang="en-US" dirty="0"/>
              <a:t>최대값은 </a:t>
            </a:r>
            <a:r>
              <a:rPr lang="en-US" altLang="ko-KR" dirty="0"/>
              <a:t>`100`)</a:t>
            </a:r>
          </a:p>
          <a:p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플랫폼</a:t>
            </a:r>
          </a:p>
          <a:p>
            <a:r>
              <a:rPr lang="ko-KR" altLang="en-US" dirty="0"/>
              <a:t>지원되는 패키지 관리자 목록을 가져옵니다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050" dirty="0"/>
              <a:t>GET https://libraries.io/api/platforms?api_key=YOUR_API_KEY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858000"/>
          </a:xfrm>
          <a:custGeom>
            <a:avLst/>
            <a:gdLst/>
            <a:ahLst/>
            <a:cxnLst/>
            <a:rect l="l" t="t" r="r" b="b"/>
            <a:pathLst>
              <a:path w="11430000" h="6858000">
                <a:moveTo>
                  <a:pt x="0" y="0"/>
                </a:moveTo>
                <a:lnTo>
                  <a:pt x="11429999" y="0"/>
                </a:lnTo>
                <a:lnTo>
                  <a:pt x="11429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1370" y="524319"/>
            <a:ext cx="645350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Libraries.io </a:t>
            </a:r>
            <a:r>
              <a:rPr spc="-114" dirty="0"/>
              <a:t>API</a:t>
            </a:r>
            <a:r>
              <a:rPr spc="-114" dirty="0">
                <a:latin typeface="맑은 고딕"/>
                <a:cs typeface="맑은 고딕"/>
              </a:rPr>
              <a:t>와 </a:t>
            </a:r>
            <a:r>
              <a:rPr spc="-65" dirty="0"/>
              <a:t>RESTful</a:t>
            </a:r>
            <a:r>
              <a:rPr spc="-595" dirty="0"/>
              <a:t> </a:t>
            </a:r>
            <a:r>
              <a:rPr spc="-55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1133475" y="4276725"/>
            <a:ext cx="9163050" cy="0"/>
          </a:xfrm>
          <a:custGeom>
            <a:avLst/>
            <a:gdLst/>
            <a:ahLst/>
            <a:cxnLst/>
            <a:rect l="l" t="t" r="r" b="b"/>
            <a:pathLst>
              <a:path w="9163050">
                <a:moveTo>
                  <a:pt x="0" y="0"/>
                </a:moveTo>
                <a:lnTo>
                  <a:pt x="9163049" y="0"/>
                </a:lnTo>
              </a:path>
            </a:pathLst>
          </a:custGeom>
          <a:ln w="38099">
            <a:solidFill>
              <a:srgbClr val="F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76389" y="4262883"/>
            <a:ext cx="0" cy="666750"/>
          </a:xfrm>
          <a:custGeom>
            <a:avLst/>
            <a:gdLst/>
            <a:ahLst/>
            <a:cxnLst/>
            <a:rect l="l" t="t" r="r" b="b"/>
            <a:pathLst>
              <a:path h="666750">
                <a:moveTo>
                  <a:pt x="0" y="0"/>
                </a:moveTo>
                <a:lnTo>
                  <a:pt x="0" y="666749"/>
                </a:lnTo>
              </a:path>
            </a:pathLst>
          </a:custGeom>
          <a:ln w="47624">
            <a:solidFill>
              <a:srgbClr val="F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2299" y="4043808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338516" y="428624"/>
                </a:moveTo>
                <a:lnTo>
                  <a:pt x="90108" y="428624"/>
                </a:lnTo>
                <a:lnTo>
                  <a:pt x="83836" y="428007"/>
                </a:lnTo>
                <a:lnTo>
                  <a:pt x="37595" y="408853"/>
                </a:lnTo>
                <a:lnTo>
                  <a:pt x="9764" y="374940"/>
                </a:lnTo>
                <a:lnTo>
                  <a:pt x="0" y="338516"/>
                </a:lnTo>
                <a:lnTo>
                  <a:pt x="0" y="90108"/>
                </a:lnTo>
                <a:lnTo>
                  <a:pt x="12735" y="48126"/>
                </a:lnTo>
                <a:lnTo>
                  <a:pt x="48126" y="12735"/>
                </a:lnTo>
                <a:lnTo>
                  <a:pt x="90108" y="0"/>
                </a:lnTo>
                <a:lnTo>
                  <a:pt x="338516" y="0"/>
                </a:lnTo>
                <a:lnTo>
                  <a:pt x="380498" y="12735"/>
                </a:lnTo>
                <a:lnTo>
                  <a:pt x="415889" y="48126"/>
                </a:lnTo>
                <a:lnTo>
                  <a:pt x="428624" y="90108"/>
                </a:lnTo>
                <a:lnTo>
                  <a:pt x="428624" y="338516"/>
                </a:lnTo>
                <a:lnTo>
                  <a:pt x="415889" y="380498"/>
                </a:lnTo>
                <a:lnTo>
                  <a:pt x="380498" y="415889"/>
                </a:lnTo>
                <a:lnTo>
                  <a:pt x="338516" y="428624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20752" y="4056159"/>
            <a:ext cx="11430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555" dirty="0">
                <a:solidFill>
                  <a:srgbClr val="1F1D1D"/>
                </a:solidFill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1077" y="5108797"/>
            <a:ext cx="2529205" cy="810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95"/>
              </a:spcBef>
            </a:pPr>
            <a:r>
              <a:rPr sz="1900" spc="-40" dirty="0">
                <a:solidFill>
                  <a:srgbClr val="1F1D1D"/>
                </a:solidFill>
                <a:latin typeface="Arial"/>
                <a:cs typeface="Arial"/>
              </a:rPr>
              <a:t>API </a:t>
            </a:r>
            <a:r>
              <a:rPr sz="1900" spc="-170" dirty="0">
                <a:solidFill>
                  <a:srgbClr val="1F1D1D"/>
                </a:solidFill>
                <a:latin typeface="맑은 고딕"/>
                <a:cs typeface="맑은 고딕"/>
              </a:rPr>
              <a:t>사용</a:t>
            </a:r>
            <a:r>
              <a:rPr sz="1900" spc="-325" dirty="0">
                <a:solidFill>
                  <a:srgbClr val="1F1D1D"/>
                </a:solidFill>
                <a:latin typeface="맑은 고딕"/>
                <a:cs typeface="맑은 고딕"/>
              </a:rPr>
              <a:t> </a:t>
            </a:r>
            <a:r>
              <a:rPr sz="1900" spc="-170" dirty="0">
                <a:solidFill>
                  <a:srgbClr val="1F1D1D"/>
                </a:solidFill>
                <a:latin typeface="맑은 고딕"/>
                <a:cs typeface="맑은 고딕"/>
              </a:rPr>
              <a:t>순서</a:t>
            </a:r>
            <a:endParaRPr sz="19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2095"/>
              </a:spcBef>
            </a:pP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API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관련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새로운 계정을</a:t>
            </a:r>
            <a:r>
              <a:rPr sz="1500" spc="-33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50" dirty="0">
                <a:solidFill>
                  <a:srgbClr val="3B3434"/>
                </a:solidFill>
                <a:latin typeface="맑은 고딕"/>
                <a:cs typeface="맑은 고딕"/>
              </a:rPr>
              <a:t>만든다</a:t>
            </a:r>
            <a:r>
              <a:rPr sz="1500" spc="-5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4776" y="3585716"/>
            <a:ext cx="0" cy="676275"/>
          </a:xfrm>
          <a:custGeom>
            <a:avLst/>
            <a:gdLst/>
            <a:ahLst/>
            <a:cxnLst/>
            <a:rect l="l" t="t" r="r" b="b"/>
            <a:pathLst>
              <a:path h="676275">
                <a:moveTo>
                  <a:pt x="0" y="0"/>
                </a:moveTo>
                <a:lnTo>
                  <a:pt x="0" y="676274"/>
                </a:lnTo>
              </a:path>
            </a:pathLst>
          </a:custGeom>
          <a:ln w="38099">
            <a:solidFill>
              <a:srgbClr val="F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95924" y="4042916"/>
            <a:ext cx="438150" cy="428625"/>
          </a:xfrm>
          <a:custGeom>
            <a:avLst/>
            <a:gdLst/>
            <a:ahLst/>
            <a:cxnLst/>
            <a:rect l="l" t="t" r="r" b="b"/>
            <a:pathLst>
              <a:path w="438150" h="428625">
                <a:moveTo>
                  <a:pt x="348041" y="428624"/>
                </a:moveTo>
                <a:lnTo>
                  <a:pt x="90108" y="428624"/>
                </a:lnTo>
                <a:lnTo>
                  <a:pt x="83836" y="428007"/>
                </a:lnTo>
                <a:lnTo>
                  <a:pt x="37595" y="408853"/>
                </a:lnTo>
                <a:lnTo>
                  <a:pt x="9764" y="374940"/>
                </a:lnTo>
                <a:lnTo>
                  <a:pt x="0" y="338516"/>
                </a:lnTo>
                <a:lnTo>
                  <a:pt x="0" y="90108"/>
                </a:lnTo>
                <a:lnTo>
                  <a:pt x="12735" y="48126"/>
                </a:lnTo>
                <a:lnTo>
                  <a:pt x="48126" y="12735"/>
                </a:lnTo>
                <a:lnTo>
                  <a:pt x="90108" y="0"/>
                </a:lnTo>
                <a:lnTo>
                  <a:pt x="348041" y="0"/>
                </a:lnTo>
                <a:lnTo>
                  <a:pt x="390023" y="12735"/>
                </a:lnTo>
                <a:lnTo>
                  <a:pt x="425414" y="48126"/>
                </a:lnTo>
                <a:lnTo>
                  <a:pt x="438149" y="90108"/>
                </a:lnTo>
                <a:lnTo>
                  <a:pt x="438149" y="338516"/>
                </a:lnTo>
                <a:lnTo>
                  <a:pt x="425414" y="380498"/>
                </a:lnTo>
                <a:lnTo>
                  <a:pt x="390023" y="415889"/>
                </a:lnTo>
                <a:lnTo>
                  <a:pt x="348041" y="428624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26099" y="4055266"/>
            <a:ext cx="18415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5" dirty="0">
                <a:solidFill>
                  <a:srgbClr val="1F1D1D"/>
                </a:solidFill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1370" y="1273651"/>
            <a:ext cx="9175750" cy="2063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52100"/>
              </a:lnSpc>
              <a:spcBef>
                <a:spcPts val="55"/>
              </a:spcBef>
            </a:pPr>
            <a:r>
              <a:rPr sz="1500" spc="0" dirty="0">
                <a:solidFill>
                  <a:srgbClr val="3B3434"/>
                </a:solidFill>
                <a:latin typeface="Gill Sans MT"/>
                <a:cs typeface="Gill Sans MT"/>
              </a:rPr>
              <a:t>Libraries.io</a:t>
            </a:r>
            <a:r>
              <a:rPr sz="1500" spc="0" dirty="0">
                <a:solidFill>
                  <a:srgbClr val="3B3434"/>
                </a:solidFill>
                <a:latin typeface="맑은 고딕"/>
                <a:cs typeface="맑은 고딕"/>
              </a:rPr>
              <a:t>에서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를 </a:t>
            </a:r>
            <a:r>
              <a:rPr sz="1500" spc="-70" dirty="0">
                <a:solidFill>
                  <a:srgbClr val="3B3434"/>
                </a:solidFill>
                <a:latin typeface="맑은 고딕"/>
                <a:cs typeface="맑은 고딕"/>
              </a:rPr>
              <a:t>사용하면</a:t>
            </a:r>
            <a:r>
              <a:rPr sz="1500" spc="-70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개발자들은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다른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웹사이트나 어플리케이션에서 오픈소스 프로젝트에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관한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다양한 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정보들을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활용할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수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있습니다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r>
              <a:rPr sz="1500" spc="-2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Libraries.io</a:t>
            </a:r>
            <a:r>
              <a:rPr sz="1500" spc="10" dirty="0">
                <a:solidFill>
                  <a:srgbClr val="3B3434"/>
                </a:solidFill>
                <a:latin typeface="맑은 고딕"/>
                <a:cs typeface="맑은 고딕"/>
              </a:rPr>
              <a:t>는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75" dirty="0">
                <a:solidFill>
                  <a:srgbClr val="3B3434"/>
                </a:solidFill>
                <a:latin typeface="Gill Sans MT"/>
                <a:cs typeface="Gill Sans MT"/>
              </a:rPr>
              <a:t>RESTful</a:t>
            </a:r>
            <a:r>
              <a:rPr sz="1500" spc="-8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를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사용합니다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r>
              <a:rPr sz="1500" spc="-2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75" dirty="0">
                <a:solidFill>
                  <a:srgbClr val="3B3434"/>
                </a:solidFill>
                <a:latin typeface="Gill Sans MT"/>
                <a:cs typeface="Gill Sans MT"/>
              </a:rPr>
              <a:t>RESTful</a:t>
            </a:r>
            <a:r>
              <a:rPr sz="1500" spc="-8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20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20" dirty="0">
                <a:solidFill>
                  <a:srgbClr val="3B3434"/>
                </a:solidFill>
                <a:latin typeface="맑은 고딕"/>
                <a:cs typeface="맑은 고딕"/>
              </a:rPr>
              <a:t>란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30" dirty="0">
                <a:solidFill>
                  <a:srgbClr val="3B3434"/>
                </a:solidFill>
                <a:latin typeface="Gill Sans MT"/>
                <a:cs typeface="Gill Sans MT"/>
              </a:rPr>
              <a:t>HTTP/1.1</a:t>
            </a:r>
            <a:r>
              <a:rPr sz="1500" spc="30" dirty="0">
                <a:solidFill>
                  <a:srgbClr val="3B3434"/>
                </a:solidFill>
                <a:latin typeface="맑은 고딕"/>
                <a:cs typeface="맑은 고딕"/>
              </a:rPr>
              <a:t>을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통한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CRUD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기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능을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수행하는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방식을</a:t>
            </a:r>
            <a:r>
              <a:rPr sz="1500" spc="-20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말합니다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11430" algn="ctr">
              <a:lnSpc>
                <a:spcPct val="100000"/>
              </a:lnSpc>
            </a:pPr>
            <a:r>
              <a:rPr sz="1900" spc="-40" dirty="0">
                <a:solidFill>
                  <a:srgbClr val="1F1D1D"/>
                </a:solidFill>
                <a:latin typeface="Arial"/>
                <a:cs typeface="Arial"/>
              </a:rPr>
              <a:t>API</a:t>
            </a:r>
            <a:r>
              <a:rPr sz="1900" spc="-114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1F1D1D"/>
                </a:solidFill>
                <a:latin typeface="Arial"/>
                <a:cs typeface="Arial"/>
              </a:rPr>
              <a:t>documentation</a:t>
            </a:r>
            <a:endParaRPr sz="1900">
              <a:latin typeface="Arial"/>
              <a:cs typeface="Arial"/>
            </a:endParaRPr>
          </a:p>
          <a:p>
            <a:pPr marL="10160" algn="ctr">
              <a:lnSpc>
                <a:spcPct val="100000"/>
              </a:lnSpc>
              <a:spcBef>
                <a:spcPts val="2170"/>
              </a:spcBef>
            </a:pPr>
            <a:r>
              <a:rPr sz="1500" spc="25" dirty="0">
                <a:solidFill>
                  <a:srgbClr val="3B3434"/>
                </a:solidFill>
                <a:latin typeface="Gill Sans MT"/>
                <a:cs typeface="Gill Sans MT"/>
              </a:rPr>
              <a:t>Libraries.io </a:t>
            </a: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API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문서를</a:t>
            </a:r>
            <a:r>
              <a:rPr sz="1500" spc="-31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살펴본다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57926" y="4262883"/>
            <a:ext cx="0" cy="666750"/>
          </a:xfrm>
          <a:custGeom>
            <a:avLst/>
            <a:gdLst/>
            <a:ahLst/>
            <a:cxnLst/>
            <a:rect l="l" t="t" r="r" b="b"/>
            <a:pathLst>
              <a:path h="666750">
                <a:moveTo>
                  <a:pt x="0" y="0"/>
                </a:moveTo>
                <a:lnTo>
                  <a:pt x="0" y="666749"/>
                </a:lnTo>
              </a:path>
            </a:pathLst>
          </a:custGeom>
          <a:ln w="38099">
            <a:solidFill>
              <a:srgbClr val="F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39075" y="4043808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338516" y="428624"/>
                </a:moveTo>
                <a:lnTo>
                  <a:pt x="90108" y="428624"/>
                </a:lnTo>
                <a:lnTo>
                  <a:pt x="83836" y="428007"/>
                </a:lnTo>
                <a:lnTo>
                  <a:pt x="37595" y="408853"/>
                </a:lnTo>
                <a:lnTo>
                  <a:pt x="9764" y="374940"/>
                </a:lnTo>
                <a:lnTo>
                  <a:pt x="0" y="338516"/>
                </a:lnTo>
                <a:lnTo>
                  <a:pt x="0" y="90108"/>
                </a:lnTo>
                <a:lnTo>
                  <a:pt x="12735" y="48126"/>
                </a:lnTo>
                <a:lnTo>
                  <a:pt x="48126" y="12735"/>
                </a:lnTo>
                <a:lnTo>
                  <a:pt x="90108" y="0"/>
                </a:lnTo>
                <a:lnTo>
                  <a:pt x="338516" y="0"/>
                </a:lnTo>
                <a:lnTo>
                  <a:pt x="380498" y="12735"/>
                </a:lnTo>
                <a:lnTo>
                  <a:pt x="415889" y="48126"/>
                </a:lnTo>
                <a:lnTo>
                  <a:pt x="428624" y="90108"/>
                </a:lnTo>
                <a:lnTo>
                  <a:pt x="428624" y="338516"/>
                </a:lnTo>
                <a:lnTo>
                  <a:pt x="415889" y="380498"/>
                </a:lnTo>
                <a:lnTo>
                  <a:pt x="380498" y="415889"/>
                </a:lnTo>
                <a:lnTo>
                  <a:pt x="338516" y="428624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55260" y="4056159"/>
            <a:ext cx="19494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75" dirty="0">
                <a:solidFill>
                  <a:srgbClr val="1F1D1D"/>
                </a:solidFill>
                <a:latin typeface="Arial"/>
                <a:cs typeface="Arial"/>
              </a:rPr>
              <a:t>3</a:t>
            </a:r>
            <a:endParaRPr sz="2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4072" y="5108797"/>
            <a:ext cx="3956050" cy="116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1069">
              <a:lnSpc>
                <a:spcPct val="100000"/>
              </a:lnSpc>
              <a:spcBef>
                <a:spcPts val="95"/>
              </a:spcBef>
            </a:pPr>
            <a:r>
              <a:rPr sz="1900" spc="-40" dirty="0">
                <a:solidFill>
                  <a:srgbClr val="1F1D1D"/>
                </a:solidFill>
                <a:latin typeface="Arial"/>
                <a:cs typeface="Arial"/>
              </a:rPr>
              <a:t>API </a:t>
            </a:r>
            <a:r>
              <a:rPr sz="1900" spc="-175" dirty="0">
                <a:solidFill>
                  <a:srgbClr val="1F1D1D"/>
                </a:solidFill>
                <a:latin typeface="맑은 고딕"/>
                <a:cs typeface="맑은 고딕"/>
              </a:rPr>
              <a:t>로그인 </a:t>
            </a:r>
            <a:r>
              <a:rPr sz="1900" spc="-170" dirty="0">
                <a:solidFill>
                  <a:srgbClr val="1F1D1D"/>
                </a:solidFill>
                <a:latin typeface="맑은 고딕"/>
                <a:cs typeface="맑은 고딕"/>
              </a:rPr>
              <a:t>인증</a:t>
            </a:r>
            <a:r>
              <a:rPr sz="1900" spc="-385" dirty="0">
                <a:solidFill>
                  <a:srgbClr val="1F1D1D"/>
                </a:solidFill>
                <a:latin typeface="맑은 고딕"/>
                <a:cs typeface="맑은 고딕"/>
              </a:rPr>
              <a:t> </a:t>
            </a:r>
            <a:r>
              <a:rPr sz="1900" spc="-170" dirty="0">
                <a:solidFill>
                  <a:srgbClr val="1F1D1D"/>
                </a:solidFill>
                <a:latin typeface="맑은 고딕"/>
                <a:cs typeface="맑은 고딕"/>
              </a:rPr>
              <a:t>방법</a:t>
            </a:r>
            <a:endParaRPr sz="1900">
              <a:latin typeface="맑은 고딕"/>
              <a:cs typeface="맑은 고딕"/>
            </a:endParaRPr>
          </a:p>
          <a:p>
            <a:pPr marL="12700" marR="5080" algn="ctr">
              <a:lnSpc>
                <a:spcPct val="154200"/>
              </a:lnSpc>
              <a:spcBef>
                <a:spcPts val="1120"/>
              </a:spcBef>
            </a:pPr>
            <a:r>
              <a:rPr sz="1500" spc="25" dirty="0">
                <a:solidFill>
                  <a:srgbClr val="3B3434"/>
                </a:solidFill>
                <a:latin typeface="Gill Sans MT"/>
                <a:cs typeface="Gill Sans MT"/>
              </a:rPr>
              <a:t>Libraries.io </a:t>
            </a:r>
            <a:r>
              <a:rPr sz="1500" spc="10" dirty="0">
                <a:solidFill>
                  <a:srgbClr val="3B3434"/>
                </a:solidFill>
                <a:latin typeface="Gill Sans MT"/>
                <a:cs typeface="Gill Sans MT"/>
              </a:rPr>
              <a:t>API </a:t>
            </a:r>
            <a:r>
              <a:rPr sz="1500" spc="30" dirty="0">
                <a:solidFill>
                  <a:srgbClr val="3B3434"/>
                </a:solidFill>
                <a:latin typeface="Gill Sans MT"/>
                <a:cs typeface="Gill Sans MT"/>
              </a:rPr>
              <a:t>documentation</a:t>
            </a:r>
            <a:r>
              <a:rPr sz="1500" spc="30" dirty="0">
                <a:solidFill>
                  <a:srgbClr val="3B3434"/>
                </a:solidFill>
                <a:latin typeface="맑은 고딕"/>
                <a:cs typeface="맑은 고딕"/>
              </a:rPr>
              <a:t>에</a:t>
            </a:r>
            <a:r>
              <a:rPr sz="1500" spc="-34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있는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토큰을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받  </a:t>
            </a:r>
            <a:r>
              <a:rPr sz="1500" spc="-50" dirty="0">
                <a:solidFill>
                  <a:srgbClr val="3B3434"/>
                </a:solidFill>
                <a:latin typeface="맑은 고딕"/>
                <a:cs typeface="맑은 고딕"/>
              </a:rPr>
              <a:t>아온다</a:t>
            </a:r>
            <a:r>
              <a:rPr sz="1500" spc="-5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1370" y="867219"/>
            <a:ext cx="853694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Libraries.io </a:t>
            </a:r>
            <a:r>
              <a:rPr spc="-150" dirty="0"/>
              <a:t>API</a:t>
            </a:r>
            <a:r>
              <a:rPr spc="-150" dirty="0">
                <a:latin typeface="맑은 고딕"/>
                <a:cs typeface="맑은 고딕"/>
              </a:rPr>
              <a:t>에서 </a:t>
            </a:r>
            <a:r>
              <a:rPr spc="-295" dirty="0">
                <a:latin typeface="맑은 고딕"/>
                <a:cs typeface="맑은 고딕"/>
              </a:rPr>
              <a:t>데이터 </a:t>
            </a:r>
            <a:r>
              <a:rPr spc="-290" dirty="0">
                <a:latin typeface="맑은 고딕"/>
                <a:cs typeface="맑은 고딕"/>
              </a:rPr>
              <a:t>추출하는</a:t>
            </a:r>
            <a:r>
              <a:rPr spc="-885" dirty="0">
                <a:latin typeface="맑은 고딕"/>
                <a:cs typeface="맑은 고딕"/>
              </a:rPr>
              <a:t> </a:t>
            </a:r>
            <a:r>
              <a:rPr spc="-295" dirty="0">
                <a:latin typeface="맑은 고딕"/>
                <a:cs typeface="맑은 고딕"/>
              </a:rPr>
              <a:t>방법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1370" y="1616551"/>
            <a:ext cx="916622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1500" spc="25" dirty="0">
                <a:solidFill>
                  <a:srgbClr val="3B3434"/>
                </a:solidFill>
                <a:latin typeface="Gill Sans MT"/>
                <a:cs typeface="Gill Sans MT"/>
              </a:rPr>
              <a:t>Libraries.io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35" dirty="0">
                <a:solidFill>
                  <a:srgbClr val="3B3434"/>
                </a:solidFill>
                <a:latin typeface="Gill Sans MT"/>
                <a:cs typeface="Gill Sans MT"/>
              </a:rPr>
              <a:t>API</a:t>
            </a:r>
            <a:r>
              <a:rPr sz="1500" spc="-35" dirty="0">
                <a:solidFill>
                  <a:srgbClr val="3B3434"/>
                </a:solidFill>
                <a:latin typeface="맑은 고딕"/>
                <a:cs typeface="맑은 고딕"/>
              </a:rPr>
              <a:t>에서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데이터를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추출하는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방법은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다양합니다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r>
              <a:rPr sz="1500" spc="-25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예를들어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특정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패키지와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관련된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0" dirty="0">
                <a:solidFill>
                  <a:srgbClr val="3B3434"/>
                </a:solidFill>
                <a:latin typeface="Gill Sans MT"/>
                <a:cs typeface="Gill Sans MT"/>
              </a:rPr>
              <a:t>repository</a:t>
            </a:r>
            <a:r>
              <a:rPr sz="1500" spc="-10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데이터를</a:t>
            </a:r>
            <a:r>
              <a:rPr sz="1500" spc="-12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가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져올 수도 </a:t>
            </a:r>
            <a:r>
              <a:rPr sz="1500" spc="-65" dirty="0">
                <a:solidFill>
                  <a:srgbClr val="3B3434"/>
                </a:solidFill>
                <a:latin typeface="맑은 고딕"/>
                <a:cs typeface="맑은 고딕"/>
              </a:rPr>
              <a:t>있고</a:t>
            </a:r>
            <a:r>
              <a:rPr sz="1500" spc="-65" dirty="0">
                <a:solidFill>
                  <a:srgbClr val="3B3434"/>
                </a:solidFill>
                <a:latin typeface="Gill Sans MT"/>
                <a:cs typeface="Gill Sans MT"/>
              </a:rPr>
              <a:t>,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현재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트렌드나 인기있는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패키지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등을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알아내는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것도</a:t>
            </a:r>
            <a:r>
              <a:rPr sz="1500" spc="-37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60" dirty="0">
                <a:solidFill>
                  <a:srgbClr val="3B3434"/>
                </a:solidFill>
                <a:latin typeface="맑은 고딕"/>
                <a:cs typeface="맑은 고딕"/>
              </a:rPr>
              <a:t>가능합니다</a:t>
            </a:r>
            <a:r>
              <a:rPr sz="1500" spc="-60" dirty="0">
                <a:solidFill>
                  <a:srgbClr val="3B3434"/>
                </a:solidFill>
                <a:latin typeface="Gill Sans MT"/>
                <a:cs typeface="Gill Sans MT"/>
              </a:rPr>
              <a:t>.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1099" y="3429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1099" y="3829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099" y="423862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1370" y="2707925"/>
            <a:ext cx="3636010" cy="1668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dirty="0">
                <a:solidFill>
                  <a:srgbClr val="1F1D1D"/>
                </a:solidFill>
                <a:latin typeface="Arial"/>
                <a:cs typeface="Arial"/>
              </a:rPr>
              <a:t>Repository</a:t>
            </a:r>
            <a:r>
              <a:rPr sz="2250" spc="-114" dirty="0">
                <a:solidFill>
                  <a:srgbClr val="1F1D1D"/>
                </a:solidFill>
                <a:latin typeface="Arial"/>
                <a:cs typeface="Arial"/>
              </a:rPr>
              <a:t> </a:t>
            </a:r>
            <a:r>
              <a:rPr sz="2250" spc="-155" dirty="0">
                <a:solidFill>
                  <a:srgbClr val="1F1D1D"/>
                </a:solidFill>
                <a:latin typeface="맑은 고딕"/>
                <a:cs typeface="맑은 고딕"/>
              </a:rPr>
              <a:t>데이터</a:t>
            </a:r>
            <a:endParaRPr sz="2250">
              <a:latin typeface="맑은 고딕"/>
              <a:cs typeface="맑은 고딕"/>
            </a:endParaRPr>
          </a:p>
          <a:p>
            <a:pPr marL="320675" marR="5080">
              <a:lnSpc>
                <a:spcPct val="175000"/>
              </a:lnSpc>
              <a:spcBef>
                <a:spcPts val="675"/>
              </a:spcBef>
            </a:pP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패키지의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소스 코드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저장소 </a:t>
            </a:r>
            <a:r>
              <a:rPr sz="1500" spc="5" dirty="0">
                <a:solidFill>
                  <a:srgbClr val="3B3434"/>
                </a:solidFill>
                <a:latin typeface="Gill Sans MT"/>
                <a:cs typeface="Gill Sans MT"/>
              </a:rPr>
              <a:t>URL</a:t>
            </a:r>
            <a:r>
              <a:rPr sz="1500" spc="-204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알아내기 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최신 </a:t>
            </a:r>
            <a:r>
              <a:rPr sz="1500" spc="60" dirty="0">
                <a:solidFill>
                  <a:srgbClr val="3B3434"/>
                </a:solidFill>
                <a:latin typeface="Gill Sans MT"/>
                <a:cs typeface="Gill Sans MT"/>
              </a:rPr>
              <a:t>commit </a:t>
            </a:r>
            <a:r>
              <a:rPr sz="1500" spc="75" dirty="0">
                <a:solidFill>
                  <a:srgbClr val="3B3434"/>
                </a:solidFill>
                <a:latin typeface="Gill Sans MT"/>
                <a:cs typeface="Gill Sans MT"/>
              </a:rPr>
              <a:t>hash</a:t>
            </a:r>
            <a:r>
              <a:rPr sz="1500" spc="75" dirty="0">
                <a:solidFill>
                  <a:srgbClr val="3B3434"/>
                </a:solidFill>
                <a:latin typeface="맑은 고딕"/>
                <a:cs typeface="맑은 고딕"/>
              </a:rPr>
              <a:t>치</a:t>
            </a:r>
            <a:r>
              <a:rPr sz="1500" spc="-305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알아내기</a:t>
            </a:r>
            <a:endParaRPr sz="1500">
              <a:latin typeface="맑은 고딕"/>
              <a:cs typeface="맑은 고딕"/>
            </a:endParaRPr>
          </a:p>
          <a:p>
            <a:pPr marL="320675">
              <a:lnSpc>
                <a:spcPct val="100000"/>
              </a:lnSpc>
              <a:spcBef>
                <a:spcPts val="1425"/>
              </a:spcBef>
            </a:pP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소스 코드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태그명과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등록 시간</a:t>
            </a:r>
            <a:r>
              <a:rPr sz="1500" spc="-29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알아내기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7121" y="2707925"/>
            <a:ext cx="2625725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spc="-155" dirty="0">
                <a:solidFill>
                  <a:srgbClr val="1F1D1D"/>
                </a:solidFill>
                <a:latin typeface="맑은 고딕"/>
                <a:cs typeface="맑은 고딕"/>
              </a:rPr>
              <a:t>경향성 및 인기도</a:t>
            </a:r>
            <a:r>
              <a:rPr sz="2250" spc="-575" dirty="0">
                <a:solidFill>
                  <a:srgbClr val="1F1D1D"/>
                </a:solidFill>
                <a:latin typeface="맑은 고딕"/>
                <a:cs typeface="맑은 고딕"/>
              </a:rPr>
              <a:t> </a:t>
            </a:r>
            <a:r>
              <a:rPr sz="2250" spc="-155" dirty="0">
                <a:solidFill>
                  <a:srgbClr val="1F1D1D"/>
                </a:solidFill>
                <a:latin typeface="맑은 고딕"/>
                <a:cs typeface="맑은 고딕"/>
              </a:rPr>
              <a:t>분석</a:t>
            </a:r>
            <a:endParaRPr sz="225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0274" y="3429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0274" y="382905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0274" y="45434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49" y="24785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3B34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55642" y="3309143"/>
            <a:ext cx="3975100" cy="16859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최신 버전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등록과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함께 </a:t>
            </a:r>
            <a:r>
              <a:rPr sz="1500" spc="-40" dirty="0">
                <a:solidFill>
                  <a:srgbClr val="3B3434"/>
                </a:solidFill>
                <a:latin typeface="Gill Sans MT"/>
                <a:cs typeface="Gill Sans MT"/>
              </a:rPr>
              <a:t>7</a:t>
            </a:r>
            <a:r>
              <a:rPr sz="1500" spc="-40" dirty="0">
                <a:solidFill>
                  <a:srgbClr val="3B3434"/>
                </a:solidFill>
                <a:latin typeface="맑은 고딕"/>
                <a:cs typeface="맑은 고딕"/>
              </a:rPr>
              <a:t>일간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다운로드량</a:t>
            </a:r>
            <a:r>
              <a:rPr sz="1500" spc="-35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측정</a:t>
            </a:r>
            <a:endParaRPr sz="1500">
              <a:latin typeface="맑은 고딕"/>
              <a:cs typeface="맑은 고딕"/>
            </a:endParaRPr>
          </a:p>
          <a:p>
            <a:pPr marL="12700" marR="167640">
              <a:lnSpc>
                <a:spcPct val="137500"/>
              </a:lnSpc>
              <a:spcBef>
                <a:spcPts val="675"/>
              </a:spcBef>
            </a:pP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최근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업데이트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이후 </a:t>
            </a:r>
            <a:r>
              <a:rPr sz="1500" spc="-10" dirty="0">
                <a:solidFill>
                  <a:srgbClr val="3B3434"/>
                </a:solidFill>
                <a:latin typeface="Gill Sans MT"/>
                <a:cs typeface="Gill Sans MT"/>
              </a:rPr>
              <a:t>GitHub </a:t>
            </a:r>
            <a:r>
              <a:rPr sz="1500" spc="60" dirty="0">
                <a:solidFill>
                  <a:srgbClr val="3B3434"/>
                </a:solidFill>
                <a:latin typeface="Gill Sans MT"/>
                <a:cs typeface="Gill Sans MT"/>
              </a:rPr>
              <a:t>Issue, </a:t>
            </a:r>
            <a:r>
              <a:rPr sz="1500" spc="15" dirty="0">
                <a:solidFill>
                  <a:srgbClr val="3B3434"/>
                </a:solidFill>
                <a:latin typeface="Gill Sans MT"/>
                <a:cs typeface="Gill Sans MT"/>
              </a:rPr>
              <a:t>Commit,</a:t>
            </a:r>
            <a:r>
              <a:rPr sz="1500" spc="-290" dirty="0">
                <a:solidFill>
                  <a:srgbClr val="3B3434"/>
                </a:solidFill>
                <a:latin typeface="Gill Sans MT"/>
                <a:cs typeface="Gill Sans MT"/>
              </a:rPr>
              <a:t> </a:t>
            </a:r>
            <a:r>
              <a:rPr sz="1500" spc="40" dirty="0">
                <a:solidFill>
                  <a:srgbClr val="3B3434"/>
                </a:solidFill>
                <a:latin typeface="Gill Sans MT"/>
                <a:cs typeface="Gill Sans MT"/>
              </a:rPr>
              <a:t>Pull  </a:t>
            </a:r>
            <a:r>
              <a:rPr sz="1500" spc="30" dirty="0">
                <a:solidFill>
                  <a:srgbClr val="3B3434"/>
                </a:solidFill>
                <a:latin typeface="Gill Sans MT"/>
                <a:cs typeface="Gill Sans MT"/>
              </a:rPr>
              <a:t>requests</a:t>
            </a:r>
            <a:r>
              <a:rPr sz="1500" spc="30" dirty="0">
                <a:solidFill>
                  <a:srgbClr val="3B3434"/>
                </a:solidFill>
                <a:latin typeface="맑은 고딕"/>
                <a:cs typeface="맑은 고딕"/>
              </a:rPr>
              <a:t>의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밀도</a:t>
            </a:r>
            <a:r>
              <a:rPr sz="1500" spc="-29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측정</a:t>
            </a:r>
            <a:endParaRPr sz="1500">
              <a:latin typeface="맑은 고딕"/>
              <a:cs typeface="맑은 고딕"/>
            </a:endParaRPr>
          </a:p>
          <a:p>
            <a:pPr marL="12700" marR="5080">
              <a:lnSpc>
                <a:spcPct val="137500"/>
              </a:lnSpc>
              <a:spcBef>
                <a:spcPts val="675"/>
              </a:spcBef>
            </a:pP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각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프로그래밍 </a:t>
            </a:r>
            <a:r>
              <a:rPr sz="1500" spc="-90" dirty="0">
                <a:solidFill>
                  <a:srgbClr val="3B3434"/>
                </a:solidFill>
                <a:latin typeface="맑은 고딕"/>
                <a:cs typeface="맑은 고딕"/>
              </a:rPr>
              <a:t>언어에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대한 순위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및 </a:t>
            </a:r>
            <a:r>
              <a:rPr sz="1500" spc="-85" dirty="0">
                <a:solidFill>
                  <a:srgbClr val="3B3434"/>
                </a:solidFill>
                <a:latin typeface="맑은 고딕"/>
                <a:cs typeface="맑은 고딕"/>
              </a:rPr>
              <a:t>내림차순</a:t>
            </a:r>
            <a:r>
              <a:rPr sz="1500" spc="-34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패키  </a:t>
            </a:r>
            <a:r>
              <a:rPr sz="1500" spc="-105" dirty="0">
                <a:solidFill>
                  <a:srgbClr val="3B3434"/>
                </a:solidFill>
                <a:latin typeface="맑은 고딕"/>
                <a:cs typeface="맑은 고딕"/>
              </a:rPr>
              <a:t>지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목록</a:t>
            </a:r>
            <a:r>
              <a:rPr sz="1500" spc="-150" dirty="0">
                <a:solidFill>
                  <a:srgbClr val="3B3434"/>
                </a:solidFill>
                <a:latin typeface="맑은 고딕"/>
                <a:cs typeface="맑은 고딕"/>
              </a:rPr>
              <a:t> </a:t>
            </a:r>
            <a:r>
              <a:rPr sz="1500" spc="-95" dirty="0">
                <a:solidFill>
                  <a:srgbClr val="3B3434"/>
                </a:solidFill>
                <a:latin typeface="맑은 고딕"/>
                <a:cs typeface="맑은 고딕"/>
              </a:rPr>
              <a:t>산출</a:t>
            </a:r>
            <a:endParaRPr sz="1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589</Words>
  <Application>Microsoft Office PowerPoint</Application>
  <PresentationFormat>사용자 지정</PresentationFormat>
  <Paragraphs>67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Arial</vt:lpstr>
      <vt:lpstr>Calibri</vt:lpstr>
      <vt:lpstr>Gill Sans MT</vt:lpstr>
      <vt:lpstr>Times New Roman</vt:lpstr>
      <vt:lpstr>Office Theme</vt:lpstr>
      <vt:lpstr>Open API란?  Libraries.io를 사용하는  방법</vt:lpstr>
      <vt:lpstr>Open API 란?</vt:lpstr>
      <vt:lpstr>Libraries.io 란?</vt:lpstr>
      <vt:lpstr>Libraries.io를 활용하는 방법</vt:lpstr>
      <vt:lpstr>Libraries.io 사용법</vt:lpstr>
      <vt:lpstr>Libraries.io API와 RESTful API</vt:lpstr>
      <vt:lpstr>Libraries.io API에서 데이터 추출하는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API란?  Libraries.io를 사용하는  방법</dc:title>
  <cp:lastModifiedBy>홍서현</cp:lastModifiedBy>
  <cp:revision>1</cp:revision>
  <dcterms:created xsi:type="dcterms:W3CDTF">2023-05-22T05:21:58Z</dcterms:created>
  <dcterms:modified xsi:type="dcterms:W3CDTF">2023-05-22T05:31:41Z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2023-05-22T00:00:00Z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2023-05-22T00:00:00Z</vt:filetime>
  </property>
</Properties>
</file>